
<file path=[Content_Types].xml><?xml version="1.0" encoding="utf-8"?>
<Types xmlns="http://schemas.openxmlformats.org/package/2006/content-types">
  <Default Extension="png" ContentType="image/png"/>
  <Default Extension="jfif" ContentType="image/jpeg"/>
  <Default Extension="tmp"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av" ContentType="audio/wav"/>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368" r:id="rId2"/>
    <p:sldId id="272" r:id="rId3"/>
    <p:sldId id="381" r:id="rId4"/>
    <p:sldId id="299" r:id="rId5"/>
    <p:sldId id="338" r:id="rId6"/>
    <p:sldId id="369" r:id="rId7"/>
    <p:sldId id="370" r:id="rId8"/>
    <p:sldId id="371" r:id="rId9"/>
    <p:sldId id="373" r:id="rId10"/>
    <p:sldId id="372" r:id="rId11"/>
    <p:sldId id="331" r:id="rId12"/>
    <p:sldId id="332" r:id="rId13"/>
    <p:sldId id="339" r:id="rId14"/>
    <p:sldId id="374" r:id="rId15"/>
    <p:sldId id="333" r:id="rId16"/>
    <p:sldId id="334" r:id="rId17"/>
    <p:sldId id="336" r:id="rId18"/>
    <p:sldId id="344" r:id="rId19"/>
    <p:sldId id="345" r:id="rId20"/>
    <p:sldId id="375" r:id="rId21"/>
    <p:sldId id="365" r:id="rId22"/>
    <p:sldId id="366" r:id="rId23"/>
    <p:sldId id="367" r:id="rId24"/>
    <p:sldId id="376" r:id="rId25"/>
    <p:sldId id="354" r:id="rId26"/>
    <p:sldId id="380" r:id="rId27"/>
    <p:sldId id="378" r:id="rId28"/>
    <p:sldId id="379" r:id="rId29"/>
    <p:sldId id="341" r:id="rId30"/>
    <p:sldId id="348" r:id="rId31"/>
    <p:sldId id="392" r:id="rId32"/>
    <p:sldId id="382" r:id="rId33"/>
    <p:sldId id="383" r:id="rId34"/>
    <p:sldId id="384" r:id="rId35"/>
    <p:sldId id="385" r:id="rId36"/>
    <p:sldId id="386" r:id="rId37"/>
    <p:sldId id="387" r:id="rId38"/>
    <p:sldId id="388" r:id="rId39"/>
    <p:sldId id="389" r:id="rId40"/>
    <p:sldId id="390" r:id="rId41"/>
    <p:sldId id="391" r:id="rId42"/>
    <p:sldId id="270"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9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83577" autoAdjust="0"/>
  </p:normalViewPr>
  <p:slideViewPr>
    <p:cSldViewPr>
      <p:cViewPr varScale="1">
        <p:scale>
          <a:sx n="65" d="100"/>
          <a:sy n="65" d="100"/>
        </p:scale>
        <p:origin x="1536" y="108"/>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915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473DC7-5CB1-460A-B9B6-23F0C3D74FC0}" type="doc">
      <dgm:prSet loTypeId="urn:microsoft.com/office/officeart/2005/8/layout/vList2" loCatId="list" qsTypeId="urn:microsoft.com/office/officeart/2005/8/quickstyle/simple3" qsCatId="simple" csTypeId="urn:microsoft.com/office/officeart/2005/8/colors/accent2_1" csCatId="accent2"/>
      <dgm:spPr/>
      <dgm:t>
        <a:bodyPr/>
        <a:lstStyle/>
        <a:p>
          <a:endParaRPr lang="en-US"/>
        </a:p>
      </dgm:t>
    </dgm:pt>
    <dgm:pt modelId="{394471B4-327A-42D4-9898-0D08B5097B45}">
      <dgm:prSet/>
      <dgm:spPr/>
      <dgm:t>
        <a:bodyPr/>
        <a:lstStyle/>
        <a:p>
          <a:pPr rtl="0"/>
          <a:r>
            <a:rPr lang="en-US" dirty="0" smtClean="0"/>
            <a:t>© MethodScience; Material Designed and Presented by Dr. B. </a:t>
          </a:r>
          <a:r>
            <a:rPr lang="en-US" dirty="0" err="1" smtClean="0"/>
            <a:t>Unhelkar</a:t>
          </a:r>
          <a:endParaRPr lang="en-US" dirty="0"/>
        </a:p>
      </dgm:t>
    </dgm:pt>
    <dgm:pt modelId="{395A176C-9A07-42CA-9295-6A1D33A15BC4}" type="parTrans" cxnId="{589BD9FA-3A9F-483A-80E1-7EA94E8B75D1}">
      <dgm:prSet/>
      <dgm:spPr/>
      <dgm:t>
        <a:bodyPr/>
        <a:lstStyle/>
        <a:p>
          <a:endParaRPr lang="en-US"/>
        </a:p>
      </dgm:t>
    </dgm:pt>
    <dgm:pt modelId="{E9BE4963-7667-4BD9-B4B9-859B8F289CE1}" type="sibTrans" cxnId="{589BD9FA-3A9F-483A-80E1-7EA94E8B75D1}">
      <dgm:prSet/>
      <dgm:spPr/>
      <dgm:t>
        <a:bodyPr/>
        <a:lstStyle/>
        <a:p>
          <a:endParaRPr lang="en-US"/>
        </a:p>
      </dgm:t>
    </dgm:pt>
    <dgm:pt modelId="{9A3A497F-24C3-4B9A-8E81-F32F66903BD2}" type="pres">
      <dgm:prSet presAssocID="{83473DC7-5CB1-460A-B9B6-23F0C3D74FC0}" presName="linear" presStyleCnt="0">
        <dgm:presLayoutVars>
          <dgm:animLvl val="lvl"/>
          <dgm:resizeHandles val="exact"/>
        </dgm:presLayoutVars>
      </dgm:prSet>
      <dgm:spPr/>
      <dgm:t>
        <a:bodyPr/>
        <a:lstStyle/>
        <a:p>
          <a:endParaRPr lang="en-US"/>
        </a:p>
      </dgm:t>
    </dgm:pt>
    <dgm:pt modelId="{6D242F04-DB4D-49D3-8CA6-58D8BD67FC04}" type="pres">
      <dgm:prSet presAssocID="{394471B4-327A-42D4-9898-0D08B5097B45}" presName="parentText" presStyleLbl="node1" presStyleIdx="0" presStyleCnt="1">
        <dgm:presLayoutVars>
          <dgm:chMax val="0"/>
          <dgm:bulletEnabled val="1"/>
        </dgm:presLayoutVars>
      </dgm:prSet>
      <dgm:spPr/>
      <dgm:t>
        <a:bodyPr/>
        <a:lstStyle/>
        <a:p>
          <a:endParaRPr lang="en-US"/>
        </a:p>
      </dgm:t>
    </dgm:pt>
  </dgm:ptLst>
  <dgm:cxnLst>
    <dgm:cxn modelId="{396615F3-BCCE-4CE2-A610-91DFBBB00117}" type="presOf" srcId="{83473DC7-5CB1-460A-B9B6-23F0C3D74FC0}" destId="{9A3A497F-24C3-4B9A-8E81-F32F66903BD2}" srcOrd="0" destOrd="0" presId="urn:microsoft.com/office/officeart/2005/8/layout/vList2"/>
    <dgm:cxn modelId="{B76540F4-4112-4AFB-90F5-E55B63061C5D}" type="presOf" srcId="{394471B4-327A-42D4-9898-0D08B5097B45}" destId="{6D242F04-DB4D-49D3-8CA6-58D8BD67FC04}" srcOrd="0" destOrd="0" presId="urn:microsoft.com/office/officeart/2005/8/layout/vList2"/>
    <dgm:cxn modelId="{589BD9FA-3A9F-483A-80E1-7EA94E8B75D1}" srcId="{83473DC7-5CB1-460A-B9B6-23F0C3D74FC0}" destId="{394471B4-327A-42D4-9898-0D08B5097B45}" srcOrd="0" destOrd="0" parTransId="{395A176C-9A07-42CA-9295-6A1D33A15BC4}" sibTransId="{E9BE4963-7667-4BD9-B4B9-859B8F289CE1}"/>
    <dgm:cxn modelId="{2049D496-320D-412E-B22B-DC95691CDE01}" type="presParOf" srcId="{9A3A497F-24C3-4B9A-8E81-F32F66903BD2}" destId="{6D242F04-DB4D-49D3-8CA6-58D8BD67FC04}"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3473DC7-5CB1-460A-B9B6-23F0C3D74FC0}" type="doc">
      <dgm:prSet loTypeId="urn:microsoft.com/office/officeart/2005/8/layout/vList2" loCatId="list" qsTypeId="urn:microsoft.com/office/officeart/2005/8/quickstyle/simple3" qsCatId="simple" csTypeId="urn:microsoft.com/office/officeart/2005/8/colors/accent2_1" csCatId="accent2" phldr="1"/>
      <dgm:spPr/>
      <dgm:t>
        <a:bodyPr/>
        <a:lstStyle/>
        <a:p>
          <a:endParaRPr lang="en-US"/>
        </a:p>
      </dgm:t>
    </dgm:pt>
    <dgm:pt modelId="{394471B4-327A-42D4-9898-0D08B5097B45}">
      <dgm:prSet/>
      <dgm:spPr/>
      <dgm:t>
        <a:bodyPr/>
        <a:lstStyle/>
        <a:p>
          <a:pPr rtl="0"/>
          <a:r>
            <a:rPr lang="en-US" dirty="0" smtClean="0"/>
            <a:t>© MethodScience; Material Designed and Presented by Dr. B. Unhelkar; drawn from </a:t>
          </a:r>
          <a:r>
            <a:rPr lang="en-US" i="1" dirty="0" smtClean="0"/>
            <a:t>The Art of Agile Practice</a:t>
          </a:r>
          <a:endParaRPr lang="en-US" i="1" dirty="0"/>
        </a:p>
      </dgm:t>
    </dgm:pt>
    <dgm:pt modelId="{395A176C-9A07-42CA-9295-6A1D33A15BC4}" type="parTrans" cxnId="{589BD9FA-3A9F-483A-80E1-7EA94E8B75D1}">
      <dgm:prSet/>
      <dgm:spPr/>
      <dgm:t>
        <a:bodyPr/>
        <a:lstStyle/>
        <a:p>
          <a:endParaRPr lang="en-US"/>
        </a:p>
      </dgm:t>
    </dgm:pt>
    <dgm:pt modelId="{E9BE4963-7667-4BD9-B4B9-859B8F289CE1}" type="sibTrans" cxnId="{589BD9FA-3A9F-483A-80E1-7EA94E8B75D1}">
      <dgm:prSet/>
      <dgm:spPr/>
      <dgm:t>
        <a:bodyPr/>
        <a:lstStyle/>
        <a:p>
          <a:endParaRPr lang="en-US"/>
        </a:p>
      </dgm:t>
    </dgm:pt>
    <dgm:pt modelId="{9A3A497F-24C3-4B9A-8E81-F32F66903BD2}" type="pres">
      <dgm:prSet presAssocID="{83473DC7-5CB1-460A-B9B6-23F0C3D74FC0}" presName="linear" presStyleCnt="0">
        <dgm:presLayoutVars>
          <dgm:animLvl val="lvl"/>
          <dgm:resizeHandles val="exact"/>
        </dgm:presLayoutVars>
      </dgm:prSet>
      <dgm:spPr/>
      <dgm:t>
        <a:bodyPr/>
        <a:lstStyle/>
        <a:p>
          <a:endParaRPr lang="en-US"/>
        </a:p>
      </dgm:t>
    </dgm:pt>
    <dgm:pt modelId="{6D242F04-DB4D-49D3-8CA6-58D8BD67FC04}" type="pres">
      <dgm:prSet presAssocID="{394471B4-327A-42D4-9898-0D08B5097B45}" presName="parentText" presStyleLbl="node1" presStyleIdx="0" presStyleCnt="1">
        <dgm:presLayoutVars>
          <dgm:chMax val="0"/>
          <dgm:bulletEnabled val="1"/>
        </dgm:presLayoutVars>
      </dgm:prSet>
      <dgm:spPr/>
      <dgm:t>
        <a:bodyPr/>
        <a:lstStyle/>
        <a:p>
          <a:endParaRPr lang="en-US"/>
        </a:p>
      </dgm:t>
    </dgm:pt>
  </dgm:ptLst>
  <dgm:cxnLst>
    <dgm:cxn modelId="{396615F3-BCCE-4CE2-A610-91DFBBB00117}" type="presOf" srcId="{83473DC7-5CB1-460A-B9B6-23F0C3D74FC0}" destId="{9A3A497F-24C3-4B9A-8E81-F32F66903BD2}" srcOrd="0" destOrd="0" presId="urn:microsoft.com/office/officeart/2005/8/layout/vList2"/>
    <dgm:cxn modelId="{B76540F4-4112-4AFB-90F5-E55B63061C5D}" type="presOf" srcId="{394471B4-327A-42D4-9898-0D08B5097B45}" destId="{6D242F04-DB4D-49D3-8CA6-58D8BD67FC04}" srcOrd="0" destOrd="0" presId="urn:microsoft.com/office/officeart/2005/8/layout/vList2"/>
    <dgm:cxn modelId="{589BD9FA-3A9F-483A-80E1-7EA94E8B75D1}" srcId="{83473DC7-5CB1-460A-B9B6-23F0C3D74FC0}" destId="{394471B4-327A-42D4-9898-0D08B5097B45}" srcOrd="0" destOrd="0" parTransId="{395A176C-9A07-42CA-9295-6A1D33A15BC4}" sibTransId="{E9BE4963-7667-4BD9-B4B9-859B8F289CE1}"/>
    <dgm:cxn modelId="{2049D496-320D-412E-B22B-DC95691CDE01}" type="presParOf" srcId="{9A3A497F-24C3-4B9A-8E81-F32F66903BD2}" destId="{6D242F04-DB4D-49D3-8CA6-58D8BD67FC04}"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3473DC7-5CB1-460A-B9B6-23F0C3D74FC0}" type="doc">
      <dgm:prSet loTypeId="urn:microsoft.com/office/officeart/2005/8/layout/vList2" loCatId="list" qsTypeId="urn:microsoft.com/office/officeart/2005/8/quickstyle/simple3" qsCatId="simple" csTypeId="urn:microsoft.com/office/officeart/2005/8/colors/accent2_1" csCatId="accent2" phldr="1"/>
      <dgm:spPr/>
      <dgm:t>
        <a:bodyPr/>
        <a:lstStyle/>
        <a:p>
          <a:endParaRPr lang="en-US"/>
        </a:p>
      </dgm:t>
    </dgm:pt>
    <dgm:pt modelId="{394471B4-327A-42D4-9898-0D08B5097B45}">
      <dgm:prSet/>
      <dgm:spPr/>
      <dgm:t>
        <a:bodyPr/>
        <a:lstStyle/>
        <a:p>
          <a:pPr rtl="0"/>
          <a:r>
            <a:rPr lang="en-US" dirty="0" smtClean="0"/>
            <a:t>© MethodScience; Material drawn from The Art of Agile Practice (B. Unhelkar)</a:t>
          </a:r>
          <a:endParaRPr lang="en-US" dirty="0"/>
        </a:p>
      </dgm:t>
    </dgm:pt>
    <dgm:pt modelId="{395A176C-9A07-42CA-9295-6A1D33A15BC4}" type="parTrans" cxnId="{589BD9FA-3A9F-483A-80E1-7EA94E8B75D1}">
      <dgm:prSet/>
      <dgm:spPr/>
      <dgm:t>
        <a:bodyPr/>
        <a:lstStyle/>
        <a:p>
          <a:endParaRPr lang="en-US"/>
        </a:p>
      </dgm:t>
    </dgm:pt>
    <dgm:pt modelId="{E9BE4963-7667-4BD9-B4B9-859B8F289CE1}" type="sibTrans" cxnId="{589BD9FA-3A9F-483A-80E1-7EA94E8B75D1}">
      <dgm:prSet/>
      <dgm:spPr/>
      <dgm:t>
        <a:bodyPr/>
        <a:lstStyle/>
        <a:p>
          <a:endParaRPr lang="en-US"/>
        </a:p>
      </dgm:t>
    </dgm:pt>
    <dgm:pt modelId="{9A3A497F-24C3-4B9A-8E81-F32F66903BD2}" type="pres">
      <dgm:prSet presAssocID="{83473DC7-5CB1-460A-B9B6-23F0C3D74FC0}" presName="linear" presStyleCnt="0">
        <dgm:presLayoutVars>
          <dgm:animLvl val="lvl"/>
          <dgm:resizeHandles val="exact"/>
        </dgm:presLayoutVars>
      </dgm:prSet>
      <dgm:spPr/>
      <dgm:t>
        <a:bodyPr/>
        <a:lstStyle/>
        <a:p>
          <a:endParaRPr lang="en-US"/>
        </a:p>
      </dgm:t>
    </dgm:pt>
    <dgm:pt modelId="{6D242F04-DB4D-49D3-8CA6-58D8BD67FC04}" type="pres">
      <dgm:prSet presAssocID="{394471B4-327A-42D4-9898-0D08B5097B45}" presName="parentText" presStyleLbl="node1" presStyleIdx="0" presStyleCnt="1">
        <dgm:presLayoutVars>
          <dgm:chMax val="0"/>
          <dgm:bulletEnabled val="1"/>
        </dgm:presLayoutVars>
      </dgm:prSet>
      <dgm:spPr/>
      <dgm:t>
        <a:bodyPr/>
        <a:lstStyle/>
        <a:p>
          <a:endParaRPr lang="en-US"/>
        </a:p>
      </dgm:t>
    </dgm:pt>
  </dgm:ptLst>
  <dgm:cxnLst>
    <dgm:cxn modelId="{17CB4E04-6461-4312-A5AB-F75282577D1B}" type="presOf" srcId="{83473DC7-5CB1-460A-B9B6-23F0C3D74FC0}" destId="{9A3A497F-24C3-4B9A-8E81-F32F66903BD2}" srcOrd="0" destOrd="0" presId="urn:microsoft.com/office/officeart/2005/8/layout/vList2"/>
    <dgm:cxn modelId="{83992163-433B-4289-A61F-646C23958375}" type="presOf" srcId="{394471B4-327A-42D4-9898-0D08B5097B45}" destId="{6D242F04-DB4D-49D3-8CA6-58D8BD67FC04}" srcOrd="0" destOrd="0" presId="urn:microsoft.com/office/officeart/2005/8/layout/vList2"/>
    <dgm:cxn modelId="{589BD9FA-3A9F-483A-80E1-7EA94E8B75D1}" srcId="{83473DC7-5CB1-460A-B9B6-23F0C3D74FC0}" destId="{394471B4-327A-42D4-9898-0D08B5097B45}" srcOrd="0" destOrd="0" parTransId="{395A176C-9A07-42CA-9295-6A1D33A15BC4}" sibTransId="{E9BE4963-7667-4BD9-B4B9-859B8F289CE1}"/>
    <dgm:cxn modelId="{918C5AAA-30A9-407E-8A3C-ECA0980EDD6F}" type="presParOf" srcId="{9A3A497F-24C3-4B9A-8E81-F32F66903BD2}" destId="{6D242F04-DB4D-49D3-8CA6-58D8BD67FC04}"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473DC7-5CB1-460A-B9B6-23F0C3D74FC0}" type="doc">
      <dgm:prSet loTypeId="urn:microsoft.com/office/officeart/2005/8/layout/vList2" loCatId="list" qsTypeId="urn:microsoft.com/office/officeart/2005/8/quickstyle/simple3" qsCatId="simple" csTypeId="urn:microsoft.com/office/officeart/2005/8/colors/accent2_1" csCatId="accent2"/>
      <dgm:spPr/>
      <dgm:t>
        <a:bodyPr/>
        <a:lstStyle/>
        <a:p>
          <a:endParaRPr lang="en-US"/>
        </a:p>
      </dgm:t>
    </dgm:pt>
    <dgm:pt modelId="{394471B4-327A-42D4-9898-0D08B5097B45}">
      <dgm:prSet/>
      <dgm:spPr/>
      <dgm:t>
        <a:bodyPr/>
        <a:lstStyle/>
        <a:p>
          <a:pPr rtl="0"/>
          <a:r>
            <a:rPr lang="en-US" dirty="0" smtClean="0"/>
            <a:t>© MethodScience; Material Designed and Presented by Dr. B. </a:t>
          </a:r>
          <a:r>
            <a:rPr lang="en-US" dirty="0" err="1" smtClean="0"/>
            <a:t>Unhelkar</a:t>
          </a:r>
          <a:endParaRPr lang="en-US" dirty="0"/>
        </a:p>
      </dgm:t>
    </dgm:pt>
    <dgm:pt modelId="{395A176C-9A07-42CA-9295-6A1D33A15BC4}" type="parTrans" cxnId="{589BD9FA-3A9F-483A-80E1-7EA94E8B75D1}">
      <dgm:prSet/>
      <dgm:spPr/>
      <dgm:t>
        <a:bodyPr/>
        <a:lstStyle/>
        <a:p>
          <a:endParaRPr lang="en-US"/>
        </a:p>
      </dgm:t>
    </dgm:pt>
    <dgm:pt modelId="{E9BE4963-7667-4BD9-B4B9-859B8F289CE1}" type="sibTrans" cxnId="{589BD9FA-3A9F-483A-80E1-7EA94E8B75D1}">
      <dgm:prSet/>
      <dgm:spPr/>
      <dgm:t>
        <a:bodyPr/>
        <a:lstStyle/>
        <a:p>
          <a:endParaRPr lang="en-US"/>
        </a:p>
      </dgm:t>
    </dgm:pt>
    <dgm:pt modelId="{9A3A497F-24C3-4B9A-8E81-F32F66903BD2}" type="pres">
      <dgm:prSet presAssocID="{83473DC7-5CB1-460A-B9B6-23F0C3D74FC0}" presName="linear" presStyleCnt="0">
        <dgm:presLayoutVars>
          <dgm:animLvl val="lvl"/>
          <dgm:resizeHandles val="exact"/>
        </dgm:presLayoutVars>
      </dgm:prSet>
      <dgm:spPr/>
      <dgm:t>
        <a:bodyPr/>
        <a:lstStyle/>
        <a:p>
          <a:endParaRPr lang="en-US"/>
        </a:p>
      </dgm:t>
    </dgm:pt>
    <dgm:pt modelId="{6D242F04-DB4D-49D3-8CA6-58D8BD67FC04}" type="pres">
      <dgm:prSet presAssocID="{394471B4-327A-42D4-9898-0D08B5097B45}" presName="parentText" presStyleLbl="node1" presStyleIdx="0" presStyleCnt="1">
        <dgm:presLayoutVars>
          <dgm:chMax val="0"/>
          <dgm:bulletEnabled val="1"/>
        </dgm:presLayoutVars>
      </dgm:prSet>
      <dgm:spPr/>
      <dgm:t>
        <a:bodyPr/>
        <a:lstStyle/>
        <a:p>
          <a:endParaRPr lang="en-US"/>
        </a:p>
      </dgm:t>
    </dgm:pt>
  </dgm:ptLst>
  <dgm:cxnLst>
    <dgm:cxn modelId="{396615F3-BCCE-4CE2-A610-91DFBBB00117}" type="presOf" srcId="{83473DC7-5CB1-460A-B9B6-23F0C3D74FC0}" destId="{9A3A497F-24C3-4B9A-8E81-F32F66903BD2}" srcOrd="0" destOrd="0" presId="urn:microsoft.com/office/officeart/2005/8/layout/vList2"/>
    <dgm:cxn modelId="{B76540F4-4112-4AFB-90F5-E55B63061C5D}" type="presOf" srcId="{394471B4-327A-42D4-9898-0D08B5097B45}" destId="{6D242F04-DB4D-49D3-8CA6-58D8BD67FC04}" srcOrd="0" destOrd="0" presId="urn:microsoft.com/office/officeart/2005/8/layout/vList2"/>
    <dgm:cxn modelId="{589BD9FA-3A9F-483A-80E1-7EA94E8B75D1}" srcId="{83473DC7-5CB1-460A-B9B6-23F0C3D74FC0}" destId="{394471B4-327A-42D4-9898-0D08B5097B45}" srcOrd="0" destOrd="0" parTransId="{395A176C-9A07-42CA-9295-6A1D33A15BC4}" sibTransId="{E9BE4963-7667-4BD9-B4B9-859B8F289CE1}"/>
    <dgm:cxn modelId="{2049D496-320D-412E-B22B-DC95691CDE01}" type="presParOf" srcId="{9A3A497F-24C3-4B9A-8E81-F32F66903BD2}" destId="{6D242F04-DB4D-49D3-8CA6-58D8BD67FC04}"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3473DC7-5CB1-460A-B9B6-23F0C3D74FC0}" type="doc">
      <dgm:prSet loTypeId="urn:microsoft.com/office/officeart/2005/8/layout/vList2" loCatId="list" qsTypeId="urn:microsoft.com/office/officeart/2005/8/quickstyle/simple3" qsCatId="simple" csTypeId="urn:microsoft.com/office/officeart/2005/8/colors/accent2_1" csCatId="accent2"/>
      <dgm:spPr/>
      <dgm:t>
        <a:bodyPr/>
        <a:lstStyle/>
        <a:p>
          <a:endParaRPr lang="en-US"/>
        </a:p>
      </dgm:t>
    </dgm:pt>
    <dgm:pt modelId="{394471B4-327A-42D4-9898-0D08B5097B45}">
      <dgm:prSet/>
      <dgm:spPr/>
      <dgm:t>
        <a:bodyPr/>
        <a:lstStyle/>
        <a:p>
          <a:pPr rtl="0"/>
          <a:r>
            <a:rPr lang="en-US" dirty="0" smtClean="0"/>
            <a:t>© MethodScience; Material Designed and Presented by Dr. B. </a:t>
          </a:r>
          <a:r>
            <a:rPr lang="en-US" dirty="0" err="1" smtClean="0"/>
            <a:t>Unhelkar</a:t>
          </a:r>
          <a:endParaRPr lang="en-US" dirty="0"/>
        </a:p>
      </dgm:t>
    </dgm:pt>
    <dgm:pt modelId="{395A176C-9A07-42CA-9295-6A1D33A15BC4}" type="parTrans" cxnId="{589BD9FA-3A9F-483A-80E1-7EA94E8B75D1}">
      <dgm:prSet/>
      <dgm:spPr/>
      <dgm:t>
        <a:bodyPr/>
        <a:lstStyle/>
        <a:p>
          <a:endParaRPr lang="en-US"/>
        </a:p>
      </dgm:t>
    </dgm:pt>
    <dgm:pt modelId="{E9BE4963-7667-4BD9-B4B9-859B8F289CE1}" type="sibTrans" cxnId="{589BD9FA-3A9F-483A-80E1-7EA94E8B75D1}">
      <dgm:prSet/>
      <dgm:spPr/>
      <dgm:t>
        <a:bodyPr/>
        <a:lstStyle/>
        <a:p>
          <a:endParaRPr lang="en-US"/>
        </a:p>
      </dgm:t>
    </dgm:pt>
    <dgm:pt modelId="{9A3A497F-24C3-4B9A-8E81-F32F66903BD2}" type="pres">
      <dgm:prSet presAssocID="{83473DC7-5CB1-460A-B9B6-23F0C3D74FC0}" presName="linear" presStyleCnt="0">
        <dgm:presLayoutVars>
          <dgm:animLvl val="lvl"/>
          <dgm:resizeHandles val="exact"/>
        </dgm:presLayoutVars>
      </dgm:prSet>
      <dgm:spPr/>
      <dgm:t>
        <a:bodyPr/>
        <a:lstStyle/>
        <a:p>
          <a:endParaRPr lang="en-US"/>
        </a:p>
      </dgm:t>
    </dgm:pt>
    <dgm:pt modelId="{6D242F04-DB4D-49D3-8CA6-58D8BD67FC04}" type="pres">
      <dgm:prSet presAssocID="{394471B4-327A-42D4-9898-0D08B5097B45}" presName="parentText" presStyleLbl="node1" presStyleIdx="0" presStyleCnt="1">
        <dgm:presLayoutVars>
          <dgm:chMax val="0"/>
          <dgm:bulletEnabled val="1"/>
        </dgm:presLayoutVars>
      </dgm:prSet>
      <dgm:spPr/>
      <dgm:t>
        <a:bodyPr/>
        <a:lstStyle/>
        <a:p>
          <a:endParaRPr lang="en-US"/>
        </a:p>
      </dgm:t>
    </dgm:pt>
  </dgm:ptLst>
  <dgm:cxnLst>
    <dgm:cxn modelId="{396615F3-BCCE-4CE2-A610-91DFBBB00117}" type="presOf" srcId="{83473DC7-5CB1-460A-B9B6-23F0C3D74FC0}" destId="{9A3A497F-24C3-4B9A-8E81-F32F66903BD2}" srcOrd="0" destOrd="0" presId="urn:microsoft.com/office/officeart/2005/8/layout/vList2"/>
    <dgm:cxn modelId="{B76540F4-4112-4AFB-90F5-E55B63061C5D}" type="presOf" srcId="{394471B4-327A-42D4-9898-0D08B5097B45}" destId="{6D242F04-DB4D-49D3-8CA6-58D8BD67FC04}" srcOrd="0" destOrd="0" presId="urn:microsoft.com/office/officeart/2005/8/layout/vList2"/>
    <dgm:cxn modelId="{589BD9FA-3A9F-483A-80E1-7EA94E8B75D1}" srcId="{83473DC7-5CB1-460A-B9B6-23F0C3D74FC0}" destId="{394471B4-327A-42D4-9898-0D08B5097B45}" srcOrd="0" destOrd="0" parTransId="{395A176C-9A07-42CA-9295-6A1D33A15BC4}" sibTransId="{E9BE4963-7667-4BD9-B4B9-859B8F289CE1}"/>
    <dgm:cxn modelId="{2049D496-320D-412E-B22B-DC95691CDE01}" type="presParOf" srcId="{9A3A497F-24C3-4B9A-8E81-F32F66903BD2}" destId="{6D242F04-DB4D-49D3-8CA6-58D8BD67FC04}"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3473DC7-5CB1-460A-B9B6-23F0C3D74FC0}" type="doc">
      <dgm:prSet loTypeId="urn:microsoft.com/office/officeart/2005/8/layout/vList2" loCatId="list" qsTypeId="urn:microsoft.com/office/officeart/2005/8/quickstyle/simple3" qsCatId="simple" csTypeId="urn:microsoft.com/office/officeart/2005/8/colors/accent2_1" csCatId="accent2"/>
      <dgm:spPr/>
      <dgm:t>
        <a:bodyPr/>
        <a:lstStyle/>
        <a:p>
          <a:endParaRPr lang="en-US"/>
        </a:p>
      </dgm:t>
    </dgm:pt>
    <dgm:pt modelId="{394471B4-327A-42D4-9898-0D08B5097B45}">
      <dgm:prSet/>
      <dgm:spPr/>
      <dgm:t>
        <a:bodyPr/>
        <a:lstStyle/>
        <a:p>
          <a:pPr rtl="0"/>
          <a:r>
            <a:rPr lang="en-US" dirty="0" smtClean="0"/>
            <a:t>© MethodScience; Material Designed and Presented by Dr. B. </a:t>
          </a:r>
          <a:r>
            <a:rPr lang="en-US" dirty="0" err="1" smtClean="0"/>
            <a:t>Unhelkar</a:t>
          </a:r>
          <a:endParaRPr lang="en-US" dirty="0"/>
        </a:p>
      </dgm:t>
    </dgm:pt>
    <dgm:pt modelId="{395A176C-9A07-42CA-9295-6A1D33A15BC4}" type="parTrans" cxnId="{589BD9FA-3A9F-483A-80E1-7EA94E8B75D1}">
      <dgm:prSet/>
      <dgm:spPr/>
      <dgm:t>
        <a:bodyPr/>
        <a:lstStyle/>
        <a:p>
          <a:endParaRPr lang="en-US"/>
        </a:p>
      </dgm:t>
    </dgm:pt>
    <dgm:pt modelId="{E9BE4963-7667-4BD9-B4B9-859B8F289CE1}" type="sibTrans" cxnId="{589BD9FA-3A9F-483A-80E1-7EA94E8B75D1}">
      <dgm:prSet/>
      <dgm:spPr/>
      <dgm:t>
        <a:bodyPr/>
        <a:lstStyle/>
        <a:p>
          <a:endParaRPr lang="en-US"/>
        </a:p>
      </dgm:t>
    </dgm:pt>
    <dgm:pt modelId="{9A3A497F-24C3-4B9A-8E81-F32F66903BD2}" type="pres">
      <dgm:prSet presAssocID="{83473DC7-5CB1-460A-B9B6-23F0C3D74FC0}" presName="linear" presStyleCnt="0">
        <dgm:presLayoutVars>
          <dgm:animLvl val="lvl"/>
          <dgm:resizeHandles val="exact"/>
        </dgm:presLayoutVars>
      </dgm:prSet>
      <dgm:spPr/>
      <dgm:t>
        <a:bodyPr/>
        <a:lstStyle/>
        <a:p>
          <a:endParaRPr lang="en-US"/>
        </a:p>
      </dgm:t>
    </dgm:pt>
    <dgm:pt modelId="{6D242F04-DB4D-49D3-8CA6-58D8BD67FC04}" type="pres">
      <dgm:prSet presAssocID="{394471B4-327A-42D4-9898-0D08B5097B45}" presName="parentText" presStyleLbl="node1" presStyleIdx="0" presStyleCnt="1">
        <dgm:presLayoutVars>
          <dgm:chMax val="0"/>
          <dgm:bulletEnabled val="1"/>
        </dgm:presLayoutVars>
      </dgm:prSet>
      <dgm:spPr/>
      <dgm:t>
        <a:bodyPr/>
        <a:lstStyle/>
        <a:p>
          <a:endParaRPr lang="en-US"/>
        </a:p>
      </dgm:t>
    </dgm:pt>
  </dgm:ptLst>
  <dgm:cxnLst>
    <dgm:cxn modelId="{396615F3-BCCE-4CE2-A610-91DFBBB00117}" type="presOf" srcId="{83473DC7-5CB1-460A-B9B6-23F0C3D74FC0}" destId="{9A3A497F-24C3-4B9A-8E81-F32F66903BD2}" srcOrd="0" destOrd="0" presId="urn:microsoft.com/office/officeart/2005/8/layout/vList2"/>
    <dgm:cxn modelId="{B76540F4-4112-4AFB-90F5-E55B63061C5D}" type="presOf" srcId="{394471B4-327A-42D4-9898-0D08B5097B45}" destId="{6D242F04-DB4D-49D3-8CA6-58D8BD67FC04}" srcOrd="0" destOrd="0" presId="urn:microsoft.com/office/officeart/2005/8/layout/vList2"/>
    <dgm:cxn modelId="{589BD9FA-3A9F-483A-80E1-7EA94E8B75D1}" srcId="{83473DC7-5CB1-460A-B9B6-23F0C3D74FC0}" destId="{394471B4-327A-42D4-9898-0D08B5097B45}" srcOrd="0" destOrd="0" parTransId="{395A176C-9A07-42CA-9295-6A1D33A15BC4}" sibTransId="{E9BE4963-7667-4BD9-B4B9-859B8F289CE1}"/>
    <dgm:cxn modelId="{2049D496-320D-412E-B22B-DC95691CDE01}" type="presParOf" srcId="{9A3A497F-24C3-4B9A-8E81-F32F66903BD2}" destId="{6D242F04-DB4D-49D3-8CA6-58D8BD67FC04}"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3473DC7-5CB1-460A-B9B6-23F0C3D74FC0}" type="doc">
      <dgm:prSet loTypeId="urn:microsoft.com/office/officeart/2005/8/layout/vList2" loCatId="list" qsTypeId="urn:microsoft.com/office/officeart/2005/8/quickstyle/simple3" qsCatId="simple" csTypeId="urn:microsoft.com/office/officeart/2005/8/colors/accent2_1" csCatId="accent2"/>
      <dgm:spPr/>
      <dgm:t>
        <a:bodyPr/>
        <a:lstStyle/>
        <a:p>
          <a:endParaRPr lang="en-US"/>
        </a:p>
      </dgm:t>
    </dgm:pt>
    <dgm:pt modelId="{394471B4-327A-42D4-9898-0D08B5097B45}">
      <dgm:prSet/>
      <dgm:spPr/>
      <dgm:t>
        <a:bodyPr/>
        <a:lstStyle/>
        <a:p>
          <a:pPr rtl="0"/>
          <a:r>
            <a:rPr lang="en-US" dirty="0" smtClean="0"/>
            <a:t>© MethodScience; Material Designed and Presented by Dr. B. </a:t>
          </a:r>
          <a:r>
            <a:rPr lang="en-US" dirty="0" err="1" smtClean="0"/>
            <a:t>Unhelkar</a:t>
          </a:r>
          <a:endParaRPr lang="en-US" dirty="0"/>
        </a:p>
      </dgm:t>
    </dgm:pt>
    <dgm:pt modelId="{395A176C-9A07-42CA-9295-6A1D33A15BC4}" type="parTrans" cxnId="{589BD9FA-3A9F-483A-80E1-7EA94E8B75D1}">
      <dgm:prSet/>
      <dgm:spPr/>
      <dgm:t>
        <a:bodyPr/>
        <a:lstStyle/>
        <a:p>
          <a:endParaRPr lang="en-US"/>
        </a:p>
      </dgm:t>
    </dgm:pt>
    <dgm:pt modelId="{E9BE4963-7667-4BD9-B4B9-859B8F289CE1}" type="sibTrans" cxnId="{589BD9FA-3A9F-483A-80E1-7EA94E8B75D1}">
      <dgm:prSet/>
      <dgm:spPr/>
      <dgm:t>
        <a:bodyPr/>
        <a:lstStyle/>
        <a:p>
          <a:endParaRPr lang="en-US"/>
        </a:p>
      </dgm:t>
    </dgm:pt>
    <dgm:pt modelId="{9A3A497F-24C3-4B9A-8E81-F32F66903BD2}" type="pres">
      <dgm:prSet presAssocID="{83473DC7-5CB1-460A-B9B6-23F0C3D74FC0}" presName="linear" presStyleCnt="0">
        <dgm:presLayoutVars>
          <dgm:animLvl val="lvl"/>
          <dgm:resizeHandles val="exact"/>
        </dgm:presLayoutVars>
      </dgm:prSet>
      <dgm:spPr/>
      <dgm:t>
        <a:bodyPr/>
        <a:lstStyle/>
        <a:p>
          <a:endParaRPr lang="en-US"/>
        </a:p>
      </dgm:t>
    </dgm:pt>
    <dgm:pt modelId="{6D242F04-DB4D-49D3-8CA6-58D8BD67FC04}" type="pres">
      <dgm:prSet presAssocID="{394471B4-327A-42D4-9898-0D08B5097B45}" presName="parentText" presStyleLbl="node1" presStyleIdx="0" presStyleCnt="1">
        <dgm:presLayoutVars>
          <dgm:chMax val="0"/>
          <dgm:bulletEnabled val="1"/>
        </dgm:presLayoutVars>
      </dgm:prSet>
      <dgm:spPr/>
      <dgm:t>
        <a:bodyPr/>
        <a:lstStyle/>
        <a:p>
          <a:endParaRPr lang="en-US"/>
        </a:p>
      </dgm:t>
    </dgm:pt>
  </dgm:ptLst>
  <dgm:cxnLst>
    <dgm:cxn modelId="{396615F3-BCCE-4CE2-A610-91DFBBB00117}" type="presOf" srcId="{83473DC7-5CB1-460A-B9B6-23F0C3D74FC0}" destId="{9A3A497F-24C3-4B9A-8E81-F32F66903BD2}" srcOrd="0" destOrd="0" presId="urn:microsoft.com/office/officeart/2005/8/layout/vList2"/>
    <dgm:cxn modelId="{B76540F4-4112-4AFB-90F5-E55B63061C5D}" type="presOf" srcId="{394471B4-327A-42D4-9898-0D08B5097B45}" destId="{6D242F04-DB4D-49D3-8CA6-58D8BD67FC04}" srcOrd="0" destOrd="0" presId="urn:microsoft.com/office/officeart/2005/8/layout/vList2"/>
    <dgm:cxn modelId="{589BD9FA-3A9F-483A-80E1-7EA94E8B75D1}" srcId="{83473DC7-5CB1-460A-B9B6-23F0C3D74FC0}" destId="{394471B4-327A-42D4-9898-0D08B5097B45}" srcOrd="0" destOrd="0" parTransId="{395A176C-9A07-42CA-9295-6A1D33A15BC4}" sibTransId="{E9BE4963-7667-4BD9-B4B9-859B8F289CE1}"/>
    <dgm:cxn modelId="{2049D496-320D-412E-B22B-DC95691CDE01}" type="presParOf" srcId="{9A3A497F-24C3-4B9A-8E81-F32F66903BD2}" destId="{6D242F04-DB4D-49D3-8CA6-58D8BD67FC04}"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3473DC7-5CB1-460A-B9B6-23F0C3D74FC0}" type="doc">
      <dgm:prSet loTypeId="urn:microsoft.com/office/officeart/2005/8/layout/vList2" loCatId="list" qsTypeId="urn:microsoft.com/office/officeart/2005/8/quickstyle/simple3" qsCatId="simple" csTypeId="urn:microsoft.com/office/officeart/2005/8/colors/accent2_1" csCatId="accent2" phldr="1"/>
      <dgm:spPr/>
      <dgm:t>
        <a:bodyPr/>
        <a:lstStyle/>
        <a:p>
          <a:endParaRPr lang="en-US"/>
        </a:p>
      </dgm:t>
    </dgm:pt>
    <dgm:pt modelId="{394471B4-327A-42D4-9898-0D08B5097B45}">
      <dgm:prSet/>
      <dgm:spPr/>
      <dgm:t>
        <a:bodyPr/>
        <a:lstStyle/>
        <a:p>
          <a:pPr rtl="0"/>
          <a:r>
            <a:rPr lang="en-US" dirty="0" smtClean="0"/>
            <a:t>© MethodScience; Material Designed and Presented by Dr. B. Unhelkar; drawn from </a:t>
          </a:r>
          <a:r>
            <a:rPr lang="en-US" i="1" dirty="0" smtClean="0"/>
            <a:t>The Art of Agile Practice</a:t>
          </a:r>
          <a:endParaRPr lang="en-US" i="1" dirty="0"/>
        </a:p>
      </dgm:t>
    </dgm:pt>
    <dgm:pt modelId="{395A176C-9A07-42CA-9295-6A1D33A15BC4}" type="parTrans" cxnId="{589BD9FA-3A9F-483A-80E1-7EA94E8B75D1}">
      <dgm:prSet/>
      <dgm:spPr/>
      <dgm:t>
        <a:bodyPr/>
        <a:lstStyle/>
        <a:p>
          <a:endParaRPr lang="en-US"/>
        </a:p>
      </dgm:t>
    </dgm:pt>
    <dgm:pt modelId="{E9BE4963-7667-4BD9-B4B9-859B8F289CE1}" type="sibTrans" cxnId="{589BD9FA-3A9F-483A-80E1-7EA94E8B75D1}">
      <dgm:prSet/>
      <dgm:spPr/>
      <dgm:t>
        <a:bodyPr/>
        <a:lstStyle/>
        <a:p>
          <a:endParaRPr lang="en-US"/>
        </a:p>
      </dgm:t>
    </dgm:pt>
    <dgm:pt modelId="{9A3A497F-24C3-4B9A-8E81-F32F66903BD2}" type="pres">
      <dgm:prSet presAssocID="{83473DC7-5CB1-460A-B9B6-23F0C3D74FC0}" presName="linear" presStyleCnt="0">
        <dgm:presLayoutVars>
          <dgm:animLvl val="lvl"/>
          <dgm:resizeHandles val="exact"/>
        </dgm:presLayoutVars>
      </dgm:prSet>
      <dgm:spPr/>
      <dgm:t>
        <a:bodyPr/>
        <a:lstStyle/>
        <a:p>
          <a:endParaRPr lang="en-US"/>
        </a:p>
      </dgm:t>
    </dgm:pt>
    <dgm:pt modelId="{6D242F04-DB4D-49D3-8CA6-58D8BD67FC04}" type="pres">
      <dgm:prSet presAssocID="{394471B4-327A-42D4-9898-0D08B5097B45}" presName="parentText" presStyleLbl="node1" presStyleIdx="0" presStyleCnt="1">
        <dgm:presLayoutVars>
          <dgm:chMax val="0"/>
          <dgm:bulletEnabled val="1"/>
        </dgm:presLayoutVars>
      </dgm:prSet>
      <dgm:spPr/>
      <dgm:t>
        <a:bodyPr/>
        <a:lstStyle/>
        <a:p>
          <a:endParaRPr lang="en-US"/>
        </a:p>
      </dgm:t>
    </dgm:pt>
  </dgm:ptLst>
  <dgm:cxnLst>
    <dgm:cxn modelId="{396615F3-BCCE-4CE2-A610-91DFBBB00117}" type="presOf" srcId="{83473DC7-5CB1-460A-B9B6-23F0C3D74FC0}" destId="{9A3A497F-24C3-4B9A-8E81-F32F66903BD2}" srcOrd="0" destOrd="0" presId="urn:microsoft.com/office/officeart/2005/8/layout/vList2"/>
    <dgm:cxn modelId="{B76540F4-4112-4AFB-90F5-E55B63061C5D}" type="presOf" srcId="{394471B4-327A-42D4-9898-0D08B5097B45}" destId="{6D242F04-DB4D-49D3-8CA6-58D8BD67FC04}" srcOrd="0" destOrd="0" presId="urn:microsoft.com/office/officeart/2005/8/layout/vList2"/>
    <dgm:cxn modelId="{589BD9FA-3A9F-483A-80E1-7EA94E8B75D1}" srcId="{83473DC7-5CB1-460A-B9B6-23F0C3D74FC0}" destId="{394471B4-327A-42D4-9898-0D08B5097B45}" srcOrd="0" destOrd="0" parTransId="{395A176C-9A07-42CA-9295-6A1D33A15BC4}" sibTransId="{E9BE4963-7667-4BD9-B4B9-859B8F289CE1}"/>
    <dgm:cxn modelId="{2049D496-320D-412E-B22B-DC95691CDE01}" type="presParOf" srcId="{9A3A497F-24C3-4B9A-8E81-F32F66903BD2}" destId="{6D242F04-DB4D-49D3-8CA6-58D8BD67FC04}"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3473DC7-5CB1-460A-B9B6-23F0C3D74FC0}" type="doc">
      <dgm:prSet loTypeId="urn:microsoft.com/office/officeart/2005/8/layout/vList2" loCatId="list" qsTypeId="urn:microsoft.com/office/officeart/2005/8/quickstyle/simple3" qsCatId="simple" csTypeId="urn:microsoft.com/office/officeart/2005/8/colors/accent2_1" csCatId="accent2" phldr="1"/>
      <dgm:spPr/>
      <dgm:t>
        <a:bodyPr/>
        <a:lstStyle/>
        <a:p>
          <a:endParaRPr lang="en-US"/>
        </a:p>
      </dgm:t>
    </dgm:pt>
    <dgm:pt modelId="{394471B4-327A-42D4-9898-0D08B5097B45}">
      <dgm:prSet/>
      <dgm:spPr/>
      <dgm:t>
        <a:bodyPr/>
        <a:lstStyle/>
        <a:p>
          <a:pPr rtl="0"/>
          <a:r>
            <a:rPr lang="en-US" dirty="0" smtClean="0"/>
            <a:t>© MethodScience; Material Designed and Presented by Dr. B. Unhelkar; drawn from </a:t>
          </a:r>
          <a:r>
            <a:rPr lang="en-US" i="1" dirty="0" smtClean="0"/>
            <a:t>The Art of Agile Practice</a:t>
          </a:r>
          <a:endParaRPr lang="en-US" i="1" dirty="0"/>
        </a:p>
      </dgm:t>
    </dgm:pt>
    <dgm:pt modelId="{395A176C-9A07-42CA-9295-6A1D33A15BC4}" type="parTrans" cxnId="{589BD9FA-3A9F-483A-80E1-7EA94E8B75D1}">
      <dgm:prSet/>
      <dgm:spPr/>
      <dgm:t>
        <a:bodyPr/>
        <a:lstStyle/>
        <a:p>
          <a:endParaRPr lang="en-US"/>
        </a:p>
      </dgm:t>
    </dgm:pt>
    <dgm:pt modelId="{E9BE4963-7667-4BD9-B4B9-859B8F289CE1}" type="sibTrans" cxnId="{589BD9FA-3A9F-483A-80E1-7EA94E8B75D1}">
      <dgm:prSet/>
      <dgm:spPr/>
      <dgm:t>
        <a:bodyPr/>
        <a:lstStyle/>
        <a:p>
          <a:endParaRPr lang="en-US"/>
        </a:p>
      </dgm:t>
    </dgm:pt>
    <dgm:pt modelId="{9A3A497F-24C3-4B9A-8E81-F32F66903BD2}" type="pres">
      <dgm:prSet presAssocID="{83473DC7-5CB1-460A-B9B6-23F0C3D74FC0}" presName="linear" presStyleCnt="0">
        <dgm:presLayoutVars>
          <dgm:animLvl val="lvl"/>
          <dgm:resizeHandles val="exact"/>
        </dgm:presLayoutVars>
      </dgm:prSet>
      <dgm:spPr/>
      <dgm:t>
        <a:bodyPr/>
        <a:lstStyle/>
        <a:p>
          <a:endParaRPr lang="en-US"/>
        </a:p>
      </dgm:t>
    </dgm:pt>
    <dgm:pt modelId="{6D242F04-DB4D-49D3-8CA6-58D8BD67FC04}" type="pres">
      <dgm:prSet presAssocID="{394471B4-327A-42D4-9898-0D08B5097B45}" presName="parentText" presStyleLbl="node1" presStyleIdx="0" presStyleCnt="1">
        <dgm:presLayoutVars>
          <dgm:chMax val="0"/>
          <dgm:bulletEnabled val="1"/>
        </dgm:presLayoutVars>
      </dgm:prSet>
      <dgm:spPr/>
      <dgm:t>
        <a:bodyPr/>
        <a:lstStyle/>
        <a:p>
          <a:endParaRPr lang="en-US"/>
        </a:p>
      </dgm:t>
    </dgm:pt>
  </dgm:ptLst>
  <dgm:cxnLst>
    <dgm:cxn modelId="{396615F3-BCCE-4CE2-A610-91DFBBB00117}" type="presOf" srcId="{83473DC7-5CB1-460A-B9B6-23F0C3D74FC0}" destId="{9A3A497F-24C3-4B9A-8E81-F32F66903BD2}" srcOrd="0" destOrd="0" presId="urn:microsoft.com/office/officeart/2005/8/layout/vList2"/>
    <dgm:cxn modelId="{B76540F4-4112-4AFB-90F5-E55B63061C5D}" type="presOf" srcId="{394471B4-327A-42D4-9898-0D08B5097B45}" destId="{6D242F04-DB4D-49D3-8CA6-58D8BD67FC04}" srcOrd="0" destOrd="0" presId="urn:microsoft.com/office/officeart/2005/8/layout/vList2"/>
    <dgm:cxn modelId="{589BD9FA-3A9F-483A-80E1-7EA94E8B75D1}" srcId="{83473DC7-5CB1-460A-B9B6-23F0C3D74FC0}" destId="{394471B4-327A-42D4-9898-0D08B5097B45}" srcOrd="0" destOrd="0" parTransId="{395A176C-9A07-42CA-9295-6A1D33A15BC4}" sibTransId="{E9BE4963-7667-4BD9-B4B9-859B8F289CE1}"/>
    <dgm:cxn modelId="{2049D496-320D-412E-B22B-DC95691CDE01}" type="presParOf" srcId="{9A3A497F-24C3-4B9A-8E81-F32F66903BD2}" destId="{6D242F04-DB4D-49D3-8CA6-58D8BD67FC04}"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3473DC7-5CB1-460A-B9B6-23F0C3D74FC0}" type="doc">
      <dgm:prSet loTypeId="urn:microsoft.com/office/officeart/2005/8/layout/vList2" loCatId="list" qsTypeId="urn:microsoft.com/office/officeart/2005/8/quickstyle/simple3" qsCatId="simple" csTypeId="urn:microsoft.com/office/officeart/2005/8/colors/accent2_1" csCatId="accent2" phldr="1"/>
      <dgm:spPr/>
      <dgm:t>
        <a:bodyPr/>
        <a:lstStyle/>
        <a:p>
          <a:endParaRPr lang="en-US"/>
        </a:p>
      </dgm:t>
    </dgm:pt>
    <dgm:pt modelId="{394471B4-327A-42D4-9898-0D08B5097B45}">
      <dgm:prSet/>
      <dgm:spPr/>
      <dgm:t>
        <a:bodyPr/>
        <a:lstStyle/>
        <a:p>
          <a:pPr rtl="0"/>
          <a:r>
            <a:rPr lang="en-US" dirty="0" smtClean="0"/>
            <a:t>© MethodScience; Material Designed and Presented by Dr. B. Unhelkar; drawn from </a:t>
          </a:r>
          <a:r>
            <a:rPr lang="en-US" i="1" dirty="0" smtClean="0"/>
            <a:t>The Art of Agile Practice</a:t>
          </a:r>
          <a:endParaRPr lang="en-US" i="1" dirty="0"/>
        </a:p>
      </dgm:t>
    </dgm:pt>
    <dgm:pt modelId="{395A176C-9A07-42CA-9295-6A1D33A15BC4}" type="parTrans" cxnId="{589BD9FA-3A9F-483A-80E1-7EA94E8B75D1}">
      <dgm:prSet/>
      <dgm:spPr/>
      <dgm:t>
        <a:bodyPr/>
        <a:lstStyle/>
        <a:p>
          <a:endParaRPr lang="en-US"/>
        </a:p>
      </dgm:t>
    </dgm:pt>
    <dgm:pt modelId="{E9BE4963-7667-4BD9-B4B9-859B8F289CE1}" type="sibTrans" cxnId="{589BD9FA-3A9F-483A-80E1-7EA94E8B75D1}">
      <dgm:prSet/>
      <dgm:spPr/>
      <dgm:t>
        <a:bodyPr/>
        <a:lstStyle/>
        <a:p>
          <a:endParaRPr lang="en-US"/>
        </a:p>
      </dgm:t>
    </dgm:pt>
    <dgm:pt modelId="{9A3A497F-24C3-4B9A-8E81-F32F66903BD2}" type="pres">
      <dgm:prSet presAssocID="{83473DC7-5CB1-460A-B9B6-23F0C3D74FC0}" presName="linear" presStyleCnt="0">
        <dgm:presLayoutVars>
          <dgm:animLvl val="lvl"/>
          <dgm:resizeHandles val="exact"/>
        </dgm:presLayoutVars>
      </dgm:prSet>
      <dgm:spPr/>
      <dgm:t>
        <a:bodyPr/>
        <a:lstStyle/>
        <a:p>
          <a:endParaRPr lang="en-US"/>
        </a:p>
      </dgm:t>
    </dgm:pt>
    <dgm:pt modelId="{6D242F04-DB4D-49D3-8CA6-58D8BD67FC04}" type="pres">
      <dgm:prSet presAssocID="{394471B4-327A-42D4-9898-0D08B5097B45}" presName="parentText" presStyleLbl="node1" presStyleIdx="0" presStyleCnt="1">
        <dgm:presLayoutVars>
          <dgm:chMax val="0"/>
          <dgm:bulletEnabled val="1"/>
        </dgm:presLayoutVars>
      </dgm:prSet>
      <dgm:spPr/>
      <dgm:t>
        <a:bodyPr/>
        <a:lstStyle/>
        <a:p>
          <a:endParaRPr lang="en-US"/>
        </a:p>
      </dgm:t>
    </dgm:pt>
  </dgm:ptLst>
  <dgm:cxnLst>
    <dgm:cxn modelId="{396615F3-BCCE-4CE2-A610-91DFBBB00117}" type="presOf" srcId="{83473DC7-5CB1-460A-B9B6-23F0C3D74FC0}" destId="{9A3A497F-24C3-4B9A-8E81-F32F66903BD2}" srcOrd="0" destOrd="0" presId="urn:microsoft.com/office/officeart/2005/8/layout/vList2"/>
    <dgm:cxn modelId="{B76540F4-4112-4AFB-90F5-E55B63061C5D}" type="presOf" srcId="{394471B4-327A-42D4-9898-0D08B5097B45}" destId="{6D242F04-DB4D-49D3-8CA6-58D8BD67FC04}" srcOrd="0" destOrd="0" presId="urn:microsoft.com/office/officeart/2005/8/layout/vList2"/>
    <dgm:cxn modelId="{589BD9FA-3A9F-483A-80E1-7EA94E8B75D1}" srcId="{83473DC7-5CB1-460A-B9B6-23F0C3D74FC0}" destId="{394471B4-327A-42D4-9898-0D08B5097B45}" srcOrd="0" destOrd="0" parTransId="{395A176C-9A07-42CA-9295-6A1D33A15BC4}" sibTransId="{E9BE4963-7667-4BD9-B4B9-859B8F289CE1}"/>
    <dgm:cxn modelId="{2049D496-320D-412E-B22B-DC95691CDE01}" type="presParOf" srcId="{9A3A497F-24C3-4B9A-8E81-F32F66903BD2}" destId="{6D242F04-DB4D-49D3-8CA6-58D8BD67FC04}"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242F04-DB4D-49D3-8CA6-58D8BD67FC04}">
      <dsp:nvSpPr>
        <dsp:cNvPr id="0" name=""/>
        <dsp:cNvSpPr/>
      </dsp:nvSpPr>
      <dsp:spPr>
        <a:xfrm>
          <a:off x="0" y="6581"/>
          <a:ext cx="4640566" cy="263835"/>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lvl="0" algn="l" defTabSz="488950" rtl="0">
            <a:lnSpc>
              <a:spcPct val="90000"/>
            </a:lnSpc>
            <a:spcBef>
              <a:spcPct val="0"/>
            </a:spcBef>
            <a:spcAft>
              <a:spcPct val="35000"/>
            </a:spcAft>
          </a:pPr>
          <a:r>
            <a:rPr lang="en-US" sz="1100" kern="1200" dirty="0" smtClean="0"/>
            <a:t>© MethodScience; Material Designed and Presented by Dr. B. </a:t>
          </a:r>
          <a:r>
            <a:rPr lang="en-US" sz="1100" kern="1200" dirty="0" err="1" smtClean="0"/>
            <a:t>Unhelkar</a:t>
          </a:r>
          <a:endParaRPr lang="en-US" sz="1100" kern="1200" dirty="0"/>
        </a:p>
      </dsp:txBody>
      <dsp:txXfrm>
        <a:off x="12879" y="19460"/>
        <a:ext cx="4614808" cy="23807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242F04-DB4D-49D3-8CA6-58D8BD67FC04}">
      <dsp:nvSpPr>
        <dsp:cNvPr id="0" name=""/>
        <dsp:cNvSpPr/>
      </dsp:nvSpPr>
      <dsp:spPr>
        <a:xfrm>
          <a:off x="0" y="42559"/>
          <a:ext cx="4640566" cy="191880"/>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l" defTabSz="355600" rtl="0">
            <a:lnSpc>
              <a:spcPct val="90000"/>
            </a:lnSpc>
            <a:spcBef>
              <a:spcPct val="0"/>
            </a:spcBef>
            <a:spcAft>
              <a:spcPct val="35000"/>
            </a:spcAft>
          </a:pPr>
          <a:r>
            <a:rPr lang="en-US" sz="800" kern="1200" dirty="0" smtClean="0"/>
            <a:t>© MethodScience; Material Designed and Presented by Dr. B. Unhelkar; drawn from </a:t>
          </a:r>
          <a:r>
            <a:rPr lang="en-US" sz="800" i="1" kern="1200" dirty="0" smtClean="0"/>
            <a:t>The Art of Agile Practice</a:t>
          </a:r>
          <a:endParaRPr lang="en-US" sz="800" i="1" kern="1200" dirty="0"/>
        </a:p>
      </dsp:txBody>
      <dsp:txXfrm>
        <a:off x="9367" y="51926"/>
        <a:ext cx="4621832" cy="1731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242F04-DB4D-49D3-8CA6-58D8BD67FC04}">
      <dsp:nvSpPr>
        <dsp:cNvPr id="0" name=""/>
        <dsp:cNvSpPr/>
      </dsp:nvSpPr>
      <dsp:spPr>
        <a:xfrm>
          <a:off x="0" y="6581"/>
          <a:ext cx="4640566" cy="263835"/>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lvl="0" algn="l" defTabSz="488950" rtl="0">
            <a:lnSpc>
              <a:spcPct val="90000"/>
            </a:lnSpc>
            <a:spcBef>
              <a:spcPct val="0"/>
            </a:spcBef>
            <a:spcAft>
              <a:spcPct val="35000"/>
            </a:spcAft>
          </a:pPr>
          <a:r>
            <a:rPr lang="en-US" sz="1100" kern="1200" dirty="0" smtClean="0"/>
            <a:t>© MethodScience; Material drawn from The Art of Agile Practice (B. Unhelkar)</a:t>
          </a:r>
          <a:endParaRPr lang="en-US" sz="1100" kern="1200" dirty="0"/>
        </a:p>
      </dsp:txBody>
      <dsp:txXfrm>
        <a:off x="12879" y="19460"/>
        <a:ext cx="4614808" cy="2380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242F04-DB4D-49D3-8CA6-58D8BD67FC04}">
      <dsp:nvSpPr>
        <dsp:cNvPr id="0" name=""/>
        <dsp:cNvSpPr/>
      </dsp:nvSpPr>
      <dsp:spPr>
        <a:xfrm>
          <a:off x="0" y="6581"/>
          <a:ext cx="4640566" cy="263835"/>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lvl="0" algn="l" defTabSz="488950" rtl="0">
            <a:lnSpc>
              <a:spcPct val="90000"/>
            </a:lnSpc>
            <a:spcBef>
              <a:spcPct val="0"/>
            </a:spcBef>
            <a:spcAft>
              <a:spcPct val="35000"/>
            </a:spcAft>
          </a:pPr>
          <a:r>
            <a:rPr lang="en-US" sz="1100" kern="1200" dirty="0" smtClean="0"/>
            <a:t>© MethodScience; Material Designed and Presented by Dr. B. </a:t>
          </a:r>
          <a:r>
            <a:rPr lang="en-US" sz="1100" kern="1200" dirty="0" err="1" smtClean="0"/>
            <a:t>Unhelkar</a:t>
          </a:r>
          <a:endParaRPr lang="en-US" sz="1100" kern="1200" dirty="0"/>
        </a:p>
      </dsp:txBody>
      <dsp:txXfrm>
        <a:off x="12879" y="19460"/>
        <a:ext cx="4614808" cy="2380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242F04-DB4D-49D3-8CA6-58D8BD67FC04}">
      <dsp:nvSpPr>
        <dsp:cNvPr id="0" name=""/>
        <dsp:cNvSpPr/>
      </dsp:nvSpPr>
      <dsp:spPr>
        <a:xfrm>
          <a:off x="0" y="6581"/>
          <a:ext cx="4640566" cy="263835"/>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lvl="0" algn="l" defTabSz="488950" rtl="0">
            <a:lnSpc>
              <a:spcPct val="90000"/>
            </a:lnSpc>
            <a:spcBef>
              <a:spcPct val="0"/>
            </a:spcBef>
            <a:spcAft>
              <a:spcPct val="35000"/>
            </a:spcAft>
          </a:pPr>
          <a:r>
            <a:rPr lang="en-US" sz="1100" kern="1200" dirty="0" smtClean="0"/>
            <a:t>© MethodScience; Material Designed and Presented by Dr. B. </a:t>
          </a:r>
          <a:r>
            <a:rPr lang="en-US" sz="1100" kern="1200" dirty="0" err="1" smtClean="0"/>
            <a:t>Unhelkar</a:t>
          </a:r>
          <a:endParaRPr lang="en-US" sz="1100" kern="1200" dirty="0"/>
        </a:p>
      </dsp:txBody>
      <dsp:txXfrm>
        <a:off x="12879" y="19460"/>
        <a:ext cx="4614808" cy="23807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242F04-DB4D-49D3-8CA6-58D8BD67FC04}">
      <dsp:nvSpPr>
        <dsp:cNvPr id="0" name=""/>
        <dsp:cNvSpPr/>
      </dsp:nvSpPr>
      <dsp:spPr>
        <a:xfrm>
          <a:off x="0" y="6581"/>
          <a:ext cx="4640566" cy="263835"/>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lvl="0" algn="l" defTabSz="488950" rtl="0">
            <a:lnSpc>
              <a:spcPct val="90000"/>
            </a:lnSpc>
            <a:spcBef>
              <a:spcPct val="0"/>
            </a:spcBef>
            <a:spcAft>
              <a:spcPct val="35000"/>
            </a:spcAft>
          </a:pPr>
          <a:r>
            <a:rPr lang="en-US" sz="1100" kern="1200" dirty="0" smtClean="0"/>
            <a:t>© MethodScience; Material Designed and Presented by Dr. B. </a:t>
          </a:r>
          <a:r>
            <a:rPr lang="en-US" sz="1100" kern="1200" dirty="0" err="1" smtClean="0"/>
            <a:t>Unhelkar</a:t>
          </a:r>
          <a:endParaRPr lang="en-US" sz="1100" kern="1200" dirty="0"/>
        </a:p>
      </dsp:txBody>
      <dsp:txXfrm>
        <a:off x="12879" y="19460"/>
        <a:ext cx="4614808" cy="23807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242F04-DB4D-49D3-8CA6-58D8BD67FC04}">
      <dsp:nvSpPr>
        <dsp:cNvPr id="0" name=""/>
        <dsp:cNvSpPr/>
      </dsp:nvSpPr>
      <dsp:spPr>
        <a:xfrm>
          <a:off x="0" y="6581"/>
          <a:ext cx="4640566" cy="263835"/>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lvl="0" algn="l" defTabSz="488950" rtl="0">
            <a:lnSpc>
              <a:spcPct val="90000"/>
            </a:lnSpc>
            <a:spcBef>
              <a:spcPct val="0"/>
            </a:spcBef>
            <a:spcAft>
              <a:spcPct val="35000"/>
            </a:spcAft>
          </a:pPr>
          <a:r>
            <a:rPr lang="en-US" sz="1100" kern="1200" dirty="0" smtClean="0"/>
            <a:t>© MethodScience; Material Designed and Presented by Dr. B. </a:t>
          </a:r>
          <a:r>
            <a:rPr lang="en-US" sz="1100" kern="1200" dirty="0" err="1" smtClean="0"/>
            <a:t>Unhelkar</a:t>
          </a:r>
          <a:endParaRPr lang="en-US" sz="1100" kern="1200" dirty="0"/>
        </a:p>
      </dsp:txBody>
      <dsp:txXfrm>
        <a:off x="12879" y="19460"/>
        <a:ext cx="4614808" cy="23807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242F04-DB4D-49D3-8CA6-58D8BD67FC04}">
      <dsp:nvSpPr>
        <dsp:cNvPr id="0" name=""/>
        <dsp:cNvSpPr/>
      </dsp:nvSpPr>
      <dsp:spPr>
        <a:xfrm>
          <a:off x="0" y="42559"/>
          <a:ext cx="4640566" cy="191880"/>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l" defTabSz="355600" rtl="0">
            <a:lnSpc>
              <a:spcPct val="90000"/>
            </a:lnSpc>
            <a:spcBef>
              <a:spcPct val="0"/>
            </a:spcBef>
            <a:spcAft>
              <a:spcPct val="35000"/>
            </a:spcAft>
          </a:pPr>
          <a:r>
            <a:rPr lang="en-US" sz="800" kern="1200" dirty="0" smtClean="0"/>
            <a:t>© MethodScience; Material Designed and Presented by Dr. B. Unhelkar; drawn from </a:t>
          </a:r>
          <a:r>
            <a:rPr lang="en-US" sz="800" i="1" kern="1200" dirty="0" smtClean="0"/>
            <a:t>The Art of Agile Practice</a:t>
          </a:r>
          <a:endParaRPr lang="en-US" sz="800" i="1" kern="1200" dirty="0"/>
        </a:p>
      </dsp:txBody>
      <dsp:txXfrm>
        <a:off x="9367" y="51926"/>
        <a:ext cx="4621832" cy="17314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242F04-DB4D-49D3-8CA6-58D8BD67FC04}">
      <dsp:nvSpPr>
        <dsp:cNvPr id="0" name=""/>
        <dsp:cNvSpPr/>
      </dsp:nvSpPr>
      <dsp:spPr>
        <a:xfrm>
          <a:off x="0" y="42559"/>
          <a:ext cx="4640566" cy="191880"/>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l" defTabSz="355600" rtl="0">
            <a:lnSpc>
              <a:spcPct val="90000"/>
            </a:lnSpc>
            <a:spcBef>
              <a:spcPct val="0"/>
            </a:spcBef>
            <a:spcAft>
              <a:spcPct val="35000"/>
            </a:spcAft>
          </a:pPr>
          <a:r>
            <a:rPr lang="en-US" sz="800" kern="1200" dirty="0" smtClean="0"/>
            <a:t>© MethodScience; Material Designed and Presented by Dr. B. Unhelkar; drawn from </a:t>
          </a:r>
          <a:r>
            <a:rPr lang="en-US" sz="800" i="1" kern="1200" dirty="0" smtClean="0"/>
            <a:t>The Art of Agile Practice</a:t>
          </a:r>
          <a:endParaRPr lang="en-US" sz="800" i="1" kern="1200" dirty="0"/>
        </a:p>
      </dsp:txBody>
      <dsp:txXfrm>
        <a:off x="9367" y="51926"/>
        <a:ext cx="4621832" cy="17314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242F04-DB4D-49D3-8CA6-58D8BD67FC04}">
      <dsp:nvSpPr>
        <dsp:cNvPr id="0" name=""/>
        <dsp:cNvSpPr/>
      </dsp:nvSpPr>
      <dsp:spPr>
        <a:xfrm>
          <a:off x="0" y="42559"/>
          <a:ext cx="4640566" cy="191880"/>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l" defTabSz="355600" rtl="0">
            <a:lnSpc>
              <a:spcPct val="90000"/>
            </a:lnSpc>
            <a:spcBef>
              <a:spcPct val="0"/>
            </a:spcBef>
            <a:spcAft>
              <a:spcPct val="35000"/>
            </a:spcAft>
          </a:pPr>
          <a:r>
            <a:rPr lang="en-US" sz="800" kern="1200" dirty="0" smtClean="0"/>
            <a:t>© MethodScience; Material Designed and Presented by Dr. B. Unhelkar; drawn from </a:t>
          </a:r>
          <a:r>
            <a:rPr lang="en-US" sz="800" i="1" kern="1200" dirty="0" smtClean="0"/>
            <a:t>The Art of Agile Practice</a:t>
          </a:r>
          <a:endParaRPr lang="en-US" sz="800" i="1" kern="1200" dirty="0"/>
        </a:p>
      </dsp:txBody>
      <dsp:txXfrm>
        <a:off x="9367" y="51926"/>
        <a:ext cx="4621832" cy="17314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2EBB1F-98F1-4701-8722-B010FB9A7F01}" type="datetimeFigureOut">
              <a:rPr lang="en-US" smtClean="0"/>
              <a:t>9/19/2018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BC8E4-DA3D-4D3B-9B91-F81EAB58899C}" type="slidenum">
              <a:rPr lang="en-US" smtClean="0"/>
              <a:t>‹#›</a:t>
            </a:fld>
            <a:endParaRPr lang="en-US"/>
          </a:p>
        </p:txBody>
      </p:sp>
    </p:spTree>
    <p:extLst>
      <p:ext uri="{BB962C8B-B14F-4D97-AF65-F5344CB8AC3E}">
        <p14:creationId xmlns:p14="http://schemas.microsoft.com/office/powerpoint/2010/main" val="39738270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en.wikipedia.org/wiki/Colocation_(business)"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en.wikipedia.org/wiki/Pair_programming"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6BC8E4-DA3D-4D3B-9B91-F81EAB58899C}" type="slidenum">
              <a:rPr lang="en-US" smtClean="0"/>
              <a:t>1</a:t>
            </a:fld>
            <a:endParaRPr lang="en-US"/>
          </a:p>
        </p:txBody>
      </p:sp>
    </p:spTree>
    <p:extLst>
      <p:ext uri="{BB962C8B-B14F-4D97-AF65-F5344CB8AC3E}">
        <p14:creationId xmlns:p14="http://schemas.microsoft.com/office/powerpoint/2010/main" val="4088208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9F30490C-CB76-4E13-A52D-291C9E51B93D}" type="slidenum">
              <a:rPr lang="en-US" smtClean="0">
                <a:latin typeface="Times New Roman" pitchFamily="18" charset="0"/>
                <a:ea typeface="MS PGothic" pitchFamily="34" charset="-128"/>
              </a:rPr>
              <a:pPr/>
              <a:t>25</a:t>
            </a:fld>
            <a:endParaRPr lang="en-US" smtClean="0">
              <a:latin typeface="Times New Roman" pitchFamily="18" charset="0"/>
              <a:ea typeface="MS PGothic" pitchFamily="34" charset="-128"/>
            </a:endParaRPr>
          </a:p>
        </p:txBody>
      </p:sp>
      <p:sp>
        <p:nvSpPr>
          <p:cNvPr id="64515" name="Rectangle 2"/>
          <p:cNvSpPr>
            <a:spLocks noGrp="1" noRot="1" noChangeAspect="1" noChangeArrowheads="1" noTextEdit="1"/>
          </p:cNvSpPr>
          <p:nvPr>
            <p:ph type="sldImg"/>
          </p:nvPr>
        </p:nvSpPr>
        <p:spPr>
          <a:xfrm>
            <a:off x="457200" y="720725"/>
            <a:ext cx="6400800" cy="4800600"/>
          </a:xfrm>
          <a:solidFill>
            <a:srgbClr val="FFFFFF"/>
          </a:solidFill>
          <a:ln/>
        </p:spPr>
      </p:sp>
      <p:sp>
        <p:nvSpPr>
          <p:cNvPr id="64516" name="Rectangle 3"/>
          <p:cNvSpPr>
            <a:spLocks noGrp="1" noChangeArrowheads="1"/>
          </p:cNvSpPr>
          <p:nvPr>
            <p:ph type="body" idx="1"/>
          </p:nvPr>
        </p:nvSpPr>
        <p:spPr>
          <a:xfrm>
            <a:off x="974726" y="5840413"/>
            <a:ext cx="5365750" cy="3040062"/>
          </a:xfrm>
          <a:solidFill>
            <a:srgbClr val="FFFFFF"/>
          </a:solidFill>
          <a:ln>
            <a:solidFill>
              <a:srgbClr val="000000"/>
            </a:solidFill>
          </a:ln>
        </p:spPr>
        <p:txBody>
          <a:bodyPr/>
          <a:lstStyle/>
          <a:p>
            <a:endParaRPr lang="en-AU" smtClean="0"/>
          </a:p>
        </p:txBody>
      </p:sp>
      <p:sp>
        <p:nvSpPr>
          <p:cNvPr id="64517" name="Footer Placeholder 4"/>
          <p:cNvSpPr>
            <a:spLocks noGrp="1"/>
          </p:cNvSpPr>
          <p:nvPr>
            <p:ph type="ftr" sz="quarter" idx="4"/>
          </p:nvPr>
        </p:nvSpPr>
        <p:spPr>
          <a:noFill/>
        </p:spPr>
        <p:txBody>
          <a:bodyPr/>
          <a:lstStyle/>
          <a:p>
            <a:r>
              <a:rPr lang="en-US">
                <a:latin typeface="Times New Roman" pitchFamily="18" charset="0"/>
                <a:ea typeface="MS PGothic" pitchFamily="34" charset="-128"/>
              </a:rPr>
              <a:t>(c) B. Unhelkar and B. Henderson-Sellers, 2008-2011</a:t>
            </a:r>
          </a:p>
        </p:txBody>
      </p:sp>
    </p:spTree>
    <p:extLst>
      <p:ext uri="{BB962C8B-B14F-4D97-AF65-F5344CB8AC3E}">
        <p14:creationId xmlns:p14="http://schemas.microsoft.com/office/powerpoint/2010/main" val="3720945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fld id="{F8226336-6458-47E0-BCD3-0C520592AF7A}" type="datetime4">
              <a:rPr lang="en-US" sz="1000" smtClean="0"/>
              <a:pPr/>
              <a:t>September 19, 2018</a:t>
            </a:fld>
            <a:endParaRPr lang="en-US" sz="1000"/>
          </a:p>
        </p:txBody>
      </p:sp>
      <p:sp>
        <p:nvSpPr>
          <p:cNvPr id="5" name="Footer Placeholder 4"/>
          <p:cNvSpPr>
            <a:spLocks noGrp="1"/>
          </p:cNvSpPr>
          <p:nvPr>
            <p:ph type="ftr" sz="quarter" idx="11"/>
          </p:nvPr>
        </p:nvSpPr>
        <p:spPr/>
        <p:txBody>
          <a:bodyPr/>
          <a:lstStyle/>
          <a:p>
            <a:r>
              <a:rPr lang="en-US" dirty="0" smtClean="0"/>
              <a:t>(c) www.MethodScience.com; 1998-2014; Managing Agile Projects</a:t>
            </a:r>
            <a:endParaRPr lang="en-US" b="1" dirty="0"/>
          </a:p>
        </p:txBody>
      </p:sp>
      <p:sp>
        <p:nvSpPr>
          <p:cNvPr id="6" name="Slide Number Placeholder 5"/>
          <p:cNvSpPr>
            <a:spLocks noGrp="1"/>
          </p:cNvSpPr>
          <p:nvPr>
            <p:ph type="sldNum" sz="quarter" idx="12"/>
          </p:nvPr>
        </p:nvSpPr>
        <p:spPr/>
        <p:txBody>
          <a:bodyPr/>
          <a:lstStyle/>
          <a:p>
            <a:r>
              <a:rPr lang="en-US" smtClean="0"/>
              <a:t>Page: </a:t>
            </a:r>
            <a:fld id="{6B0B8CEC-75EA-4184-A5AC-6F653767E420}" type="slidenum">
              <a:rPr lang="en-US" smtClean="0"/>
              <a:pPr/>
              <a:t>27</a:t>
            </a:fld>
            <a:r>
              <a:rPr lang="en-US" smtClean="0"/>
              <a:t> </a:t>
            </a:r>
            <a:endParaRPr lang="en-US"/>
          </a:p>
        </p:txBody>
      </p:sp>
    </p:spTree>
    <p:extLst>
      <p:ext uri="{BB962C8B-B14F-4D97-AF65-F5344CB8AC3E}">
        <p14:creationId xmlns:p14="http://schemas.microsoft.com/office/powerpoint/2010/main" val="3483735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fld id="{F8226336-6458-47E0-BCD3-0C520592AF7A}" type="datetime4">
              <a:rPr lang="en-US" sz="1000" smtClean="0"/>
              <a:pPr/>
              <a:t>September 19, 2018</a:t>
            </a:fld>
            <a:endParaRPr lang="en-US" sz="1000"/>
          </a:p>
        </p:txBody>
      </p:sp>
      <p:sp>
        <p:nvSpPr>
          <p:cNvPr id="5" name="Footer Placeholder 4"/>
          <p:cNvSpPr>
            <a:spLocks noGrp="1"/>
          </p:cNvSpPr>
          <p:nvPr>
            <p:ph type="ftr" sz="quarter" idx="11"/>
          </p:nvPr>
        </p:nvSpPr>
        <p:spPr/>
        <p:txBody>
          <a:bodyPr/>
          <a:lstStyle/>
          <a:p>
            <a:r>
              <a:rPr lang="en-US" dirty="0" smtClean="0"/>
              <a:t>(c) www.MethodScience.com; 1998-2014; Managing Agile Projects</a:t>
            </a:r>
            <a:endParaRPr lang="en-US" b="1" dirty="0"/>
          </a:p>
        </p:txBody>
      </p:sp>
      <p:sp>
        <p:nvSpPr>
          <p:cNvPr id="6" name="Slide Number Placeholder 5"/>
          <p:cNvSpPr>
            <a:spLocks noGrp="1"/>
          </p:cNvSpPr>
          <p:nvPr>
            <p:ph type="sldNum" sz="quarter" idx="12"/>
          </p:nvPr>
        </p:nvSpPr>
        <p:spPr/>
        <p:txBody>
          <a:bodyPr/>
          <a:lstStyle/>
          <a:p>
            <a:r>
              <a:rPr lang="en-US" smtClean="0"/>
              <a:t>Page: </a:t>
            </a:r>
            <a:fld id="{6B0B8CEC-75EA-4184-A5AC-6F653767E420}" type="slidenum">
              <a:rPr lang="en-US" smtClean="0"/>
              <a:pPr/>
              <a:t>28</a:t>
            </a:fld>
            <a:r>
              <a:rPr lang="en-US" smtClean="0"/>
              <a:t> </a:t>
            </a:r>
            <a:endParaRPr lang="en-US"/>
          </a:p>
        </p:txBody>
      </p:sp>
    </p:spTree>
    <p:extLst>
      <p:ext uri="{BB962C8B-B14F-4D97-AF65-F5344CB8AC3E}">
        <p14:creationId xmlns:p14="http://schemas.microsoft.com/office/powerpoint/2010/main" val="12869992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9F30490C-CB76-4E13-A52D-291C9E51B93D}" type="slidenum">
              <a:rPr lang="en-US" smtClean="0">
                <a:latin typeface="Times New Roman" pitchFamily="18" charset="0"/>
                <a:ea typeface="MS PGothic" pitchFamily="34" charset="-128"/>
              </a:rPr>
              <a:pPr/>
              <a:t>32</a:t>
            </a:fld>
            <a:endParaRPr lang="en-US" smtClean="0">
              <a:latin typeface="Times New Roman" pitchFamily="18" charset="0"/>
              <a:ea typeface="MS PGothic" pitchFamily="34" charset="-128"/>
            </a:endParaRPr>
          </a:p>
        </p:txBody>
      </p:sp>
      <p:sp>
        <p:nvSpPr>
          <p:cNvPr id="64515" name="Rectangle 2"/>
          <p:cNvSpPr>
            <a:spLocks noGrp="1" noRot="1" noChangeAspect="1" noChangeArrowheads="1" noTextEdit="1"/>
          </p:cNvSpPr>
          <p:nvPr>
            <p:ph type="sldImg"/>
          </p:nvPr>
        </p:nvSpPr>
        <p:spPr>
          <a:xfrm>
            <a:off x="457200" y="720725"/>
            <a:ext cx="6400800" cy="4800600"/>
          </a:xfrm>
          <a:solidFill>
            <a:srgbClr val="FFFFFF"/>
          </a:solidFill>
          <a:ln/>
        </p:spPr>
      </p:sp>
      <p:sp>
        <p:nvSpPr>
          <p:cNvPr id="64516" name="Rectangle 3"/>
          <p:cNvSpPr>
            <a:spLocks noGrp="1" noChangeArrowheads="1"/>
          </p:cNvSpPr>
          <p:nvPr>
            <p:ph type="body" idx="1"/>
          </p:nvPr>
        </p:nvSpPr>
        <p:spPr>
          <a:xfrm>
            <a:off x="974726" y="5840413"/>
            <a:ext cx="5365750" cy="3040062"/>
          </a:xfrm>
          <a:solidFill>
            <a:srgbClr val="FFFFFF"/>
          </a:solidFill>
          <a:ln>
            <a:solidFill>
              <a:srgbClr val="000000"/>
            </a:solidFill>
          </a:ln>
        </p:spPr>
        <p:txBody>
          <a:bodyPr/>
          <a:lstStyle/>
          <a:p>
            <a:endParaRPr lang="en-AU" smtClean="0"/>
          </a:p>
        </p:txBody>
      </p:sp>
      <p:sp>
        <p:nvSpPr>
          <p:cNvPr id="64517" name="Footer Placeholder 4"/>
          <p:cNvSpPr>
            <a:spLocks noGrp="1"/>
          </p:cNvSpPr>
          <p:nvPr>
            <p:ph type="ftr" sz="quarter" idx="4"/>
          </p:nvPr>
        </p:nvSpPr>
        <p:spPr>
          <a:noFill/>
        </p:spPr>
        <p:txBody>
          <a:bodyPr/>
          <a:lstStyle/>
          <a:p>
            <a:r>
              <a:rPr lang="en-US">
                <a:latin typeface="Times New Roman" pitchFamily="18" charset="0"/>
                <a:ea typeface="MS PGothic" pitchFamily="34" charset="-128"/>
              </a:rPr>
              <a:t>(c) B. Unhelkar and B. Henderson-Sellers, 2008-2011</a:t>
            </a:r>
          </a:p>
        </p:txBody>
      </p:sp>
    </p:spTree>
    <p:extLst>
      <p:ext uri="{BB962C8B-B14F-4D97-AF65-F5344CB8AC3E}">
        <p14:creationId xmlns:p14="http://schemas.microsoft.com/office/powerpoint/2010/main" val="426082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9F30490C-CB76-4E13-A52D-291C9E51B93D}" type="slidenum">
              <a:rPr lang="en-US" smtClean="0">
                <a:latin typeface="Times New Roman" pitchFamily="18" charset="0"/>
                <a:ea typeface="MS PGothic" pitchFamily="34" charset="-128"/>
              </a:rPr>
              <a:pPr/>
              <a:t>35</a:t>
            </a:fld>
            <a:endParaRPr lang="en-US" smtClean="0">
              <a:latin typeface="Times New Roman" pitchFamily="18" charset="0"/>
              <a:ea typeface="MS PGothic" pitchFamily="34" charset="-128"/>
            </a:endParaRPr>
          </a:p>
        </p:txBody>
      </p:sp>
      <p:sp>
        <p:nvSpPr>
          <p:cNvPr id="64515" name="Rectangle 2"/>
          <p:cNvSpPr>
            <a:spLocks noGrp="1" noRot="1" noChangeAspect="1" noChangeArrowheads="1" noTextEdit="1"/>
          </p:cNvSpPr>
          <p:nvPr>
            <p:ph type="sldImg"/>
          </p:nvPr>
        </p:nvSpPr>
        <p:spPr>
          <a:xfrm>
            <a:off x="457200" y="720725"/>
            <a:ext cx="6400800" cy="4800600"/>
          </a:xfrm>
          <a:solidFill>
            <a:srgbClr val="FFFFFF"/>
          </a:solidFill>
          <a:ln/>
        </p:spPr>
      </p:sp>
      <p:sp>
        <p:nvSpPr>
          <p:cNvPr id="64516" name="Rectangle 3"/>
          <p:cNvSpPr>
            <a:spLocks noGrp="1" noChangeArrowheads="1"/>
          </p:cNvSpPr>
          <p:nvPr>
            <p:ph type="body" idx="1"/>
          </p:nvPr>
        </p:nvSpPr>
        <p:spPr>
          <a:xfrm>
            <a:off x="974726" y="5840413"/>
            <a:ext cx="5365750" cy="3040062"/>
          </a:xfrm>
          <a:solidFill>
            <a:srgbClr val="FFFFFF"/>
          </a:solidFill>
          <a:ln>
            <a:solidFill>
              <a:srgbClr val="000000"/>
            </a:solidFill>
          </a:ln>
        </p:spPr>
        <p:txBody>
          <a:bodyPr/>
          <a:lstStyle/>
          <a:p>
            <a:endParaRPr lang="en-AU" dirty="0" smtClean="0"/>
          </a:p>
        </p:txBody>
      </p:sp>
      <p:sp>
        <p:nvSpPr>
          <p:cNvPr id="64517" name="Footer Placeholder 4"/>
          <p:cNvSpPr>
            <a:spLocks noGrp="1"/>
          </p:cNvSpPr>
          <p:nvPr>
            <p:ph type="ftr" sz="quarter" idx="4"/>
          </p:nvPr>
        </p:nvSpPr>
        <p:spPr>
          <a:noFill/>
        </p:spPr>
        <p:txBody>
          <a:bodyPr/>
          <a:lstStyle/>
          <a:p>
            <a:r>
              <a:rPr lang="en-US">
                <a:latin typeface="Times New Roman" pitchFamily="18" charset="0"/>
                <a:ea typeface="MS PGothic" pitchFamily="34" charset="-128"/>
              </a:rPr>
              <a:t>(c) B. Unhelkar and B. Henderson-Sellers, 2008-2011</a:t>
            </a:r>
          </a:p>
        </p:txBody>
      </p:sp>
    </p:spTree>
    <p:extLst>
      <p:ext uri="{BB962C8B-B14F-4D97-AF65-F5344CB8AC3E}">
        <p14:creationId xmlns:p14="http://schemas.microsoft.com/office/powerpoint/2010/main" val="37609670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9F30490C-CB76-4E13-A52D-291C9E51B93D}" type="slidenum">
              <a:rPr lang="en-US" smtClean="0">
                <a:latin typeface="Times New Roman" pitchFamily="18" charset="0"/>
                <a:ea typeface="MS PGothic" pitchFamily="34" charset="-128"/>
              </a:rPr>
              <a:pPr/>
              <a:t>38</a:t>
            </a:fld>
            <a:endParaRPr lang="en-US" smtClean="0">
              <a:latin typeface="Times New Roman" pitchFamily="18" charset="0"/>
              <a:ea typeface="MS PGothic" pitchFamily="34" charset="-128"/>
            </a:endParaRPr>
          </a:p>
        </p:txBody>
      </p:sp>
      <p:sp>
        <p:nvSpPr>
          <p:cNvPr id="64515" name="Rectangle 2"/>
          <p:cNvSpPr>
            <a:spLocks noGrp="1" noRot="1" noChangeAspect="1" noChangeArrowheads="1" noTextEdit="1"/>
          </p:cNvSpPr>
          <p:nvPr>
            <p:ph type="sldImg"/>
          </p:nvPr>
        </p:nvSpPr>
        <p:spPr>
          <a:xfrm>
            <a:off x="457200" y="720725"/>
            <a:ext cx="6400800" cy="4800600"/>
          </a:xfrm>
          <a:solidFill>
            <a:srgbClr val="FFFFFF"/>
          </a:solidFill>
          <a:ln/>
        </p:spPr>
      </p:sp>
      <p:sp>
        <p:nvSpPr>
          <p:cNvPr id="64516" name="Rectangle 3"/>
          <p:cNvSpPr>
            <a:spLocks noGrp="1" noChangeArrowheads="1"/>
          </p:cNvSpPr>
          <p:nvPr>
            <p:ph type="body" idx="1"/>
          </p:nvPr>
        </p:nvSpPr>
        <p:spPr>
          <a:xfrm>
            <a:off x="974726" y="5840413"/>
            <a:ext cx="5365750" cy="3040062"/>
          </a:xfrm>
          <a:solidFill>
            <a:srgbClr val="FFFFFF"/>
          </a:solidFill>
          <a:ln>
            <a:solidFill>
              <a:srgbClr val="000000"/>
            </a:solidFill>
          </a:ln>
        </p:spPr>
        <p:txBody>
          <a:bodyPr/>
          <a:lstStyle/>
          <a:p>
            <a:endParaRPr lang="en-AU" smtClean="0"/>
          </a:p>
        </p:txBody>
      </p:sp>
      <p:sp>
        <p:nvSpPr>
          <p:cNvPr id="64517" name="Footer Placeholder 4"/>
          <p:cNvSpPr>
            <a:spLocks noGrp="1"/>
          </p:cNvSpPr>
          <p:nvPr>
            <p:ph type="ftr" sz="quarter" idx="4"/>
          </p:nvPr>
        </p:nvSpPr>
        <p:spPr>
          <a:noFill/>
        </p:spPr>
        <p:txBody>
          <a:bodyPr/>
          <a:lstStyle/>
          <a:p>
            <a:r>
              <a:rPr lang="en-US">
                <a:latin typeface="Times New Roman" pitchFamily="18" charset="0"/>
                <a:ea typeface="MS PGothic" pitchFamily="34" charset="-128"/>
              </a:rPr>
              <a:t>(c) B. Unhelkar and B. Henderson-Sellers, 2008-2011</a:t>
            </a:r>
          </a:p>
        </p:txBody>
      </p:sp>
    </p:spTree>
    <p:extLst>
      <p:ext uri="{BB962C8B-B14F-4D97-AF65-F5344CB8AC3E}">
        <p14:creationId xmlns:p14="http://schemas.microsoft.com/office/powerpoint/2010/main" val="13245758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9F30490C-CB76-4E13-A52D-291C9E51B93D}" type="slidenum">
              <a:rPr lang="en-US" smtClean="0">
                <a:latin typeface="Times New Roman" pitchFamily="18" charset="0"/>
                <a:ea typeface="MS PGothic" pitchFamily="34" charset="-128"/>
              </a:rPr>
              <a:pPr/>
              <a:t>40</a:t>
            </a:fld>
            <a:endParaRPr lang="en-US" smtClean="0">
              <a:latin typeface="Times New Roman" pitchFamily="18" charset="0"/>
              <a:ea typeface="MS PGothic" pitchFamily="34" charset="-128"/>
            </a:endParaRPr>
          </a:p>
        </p:txBody>
      </p:sp>
      <p:sp>
        <p:nvSpPr>
          <p:cNvPr id="64515" name="Rectangle 2"/>
          <p:cNvSpPr>
            <a:spLocks noGrp="1" noRot="1" noChangeAspect="1" noChangeArrowheads="1" noTextEdit="1"/>
          </p:cNvSpPr>
          <p:nvPr>
            <p:ph type="sldImg"/>
          </p:nvPr>
        </p:nvSpPr>
        <p:spPr>
          <a:xfrm>
            <a:off x="457200" y="720725"/>
            <a:ext cx="6400800" cy="4800600"/>
          </a:xfrm>
          <a:solidFill>
            <a:srgbClr val="FFFFFF"/>
          </a:solidFill>
          <a:ln/>
        </p:spPr>
      </p:sp>
      <p:sp>
        <p:nvSpPr>
          <p:cNvPr id="64516" name="Rectangle 3"/>
          <p:cNvSpPr>
            <a:spLocks noGrp="1" noChangeArrowheads="1"/>
          </p:cNvSpPr>
          <p:nvPr>
            <p:ph type="body" idx="1"/>
          </p:nvPr>
        </p:nvSpPr>
        <p:spPr>
          <a:xfrm>
            <a:off x="974726" y="5840413"/>
            <a:ext cx="5365750" cy="3040062"/>
          </a:xfrm>
          <a:solidFill>
            <a:srgbClr val="FFFFFF"/>
          </a:solidFill>
          <a:ln>
            <a:solidFill>
              <a:srgbClr val="000000"/>
            </a:solidFill>
          </a:ln>
        </p:spPr>
        <p:txBody>
          <a:bodyPr/>
          <a:lstStyle/>
          <a:p>
            <a:endParaRPr lang="en-AU" smtClean="0"/>
          </a:p>
        </p:txBody>
      </p:sp>
      <p:sp>
        <p:nvSpPr>
          <p:cNvPr id="64517" name="Footer Placeholder 4"/>
          <p:cNvSpPr>
            <a:spLocks noGrp="1"/>
          </p:cNvSpPr>
          <p:nvPr>
            <p:ph type="ftr" sz="quarter" idx="4"/>
          </p:nvPr>
        </p:nvSpPr>
        <p:spPr>
          <a:noFill/>
        </p:spPr>
        <p:txBody>
          <a:bodyPr/>
          <a:lstStyle/>
          <a:p>
            <a:r>
              <a:rPr lang="en-US">
                <a:latin typeface="Times New Roman" pitchFamily="18" charset="0"/>
                <a:ea typeface="MS PGothic" pitchFamily="34" charset="-128"/>
              </a:rPr>
              <a:t>(c) B. Unhelkar and B. Henderson-Sellers, 2008-2011</a:t>
            </a:r>
          </a:p>
        </p:txBody>
      </p:sp>
    </p:spTree>
    <p:extLst>
      <p:ext uri="{BB962C8B-B14F-4D97-AF65-F5344CB8AC3E}">
        <p14:creationId xmlns:p14="http://schemas.microsoft.com/office/powerpoint/2010/main" val="26671993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4CA16099-8EF6-4640-9138-FCBE055A5BE9}" type="datetime4">
              <a:rPr lang="en-US" sz="1000"/>
              <a:pPr/>
              <a:t>September 19, 2018</a:t>
            </a:fld>
            <a:endParaRPr lang="en-US" sz="1000"/>
          </a:p>
        </p:txBody>
      </p:sp>
      <p:sp>
        <p:nvSpPr>
          <p:cNvPr id="5" name="Rectangle 6"/>
          <p:cNvSpPr>
            <a:spLocks noGrp="1" noChangeArrowheads="1"/>
          </p:cNvSpPr>
          <p:nvPr>
            <p:ph type="ftr" sz="quarter" idx="4"/>
          </p:nvPr>
        </p:nvSpPr>
        <p:spPr>
          <a:ln/>
        </p:spPr>
        <p:txBody>
          <a:bodyPr/>
          <a:lstStyle/>
          <a:p>
            <a:r>
              <a:rPr lang="en-US" smtClean="0"/>
              <a:t>(c) www.MethodScience.com; 1998-2011</a:t>
            </a:r>
            <a:endParaRPr lang="en-US" b="1"/>
          </a:p>
        </p:txBody>
      </p:sp>
      <p:sp>
        <p:nvSpPr>
          <p:cNvPr id="6" name="Rectangle 7"/>
          <p:cNvSpPr>
            <a:spLocks noGrp="1" noChangeArrowheads="1"/>
          </p:cNvSpPr>
          <p:nvPr>
            <p:ph type="sldNum" sz="quarter" idx="5"/>
          </p:nvPr>
        </p:nvSpPr>
        <p:spPr>
          <a:ln/>
        </p:spPr>
        <p:txBody>
          <a:bodyPr/>
          <a:lstStyle/>
          <a:p>
            <a:r>
              <a:rPr lang="en-US"/>
              <a:t>Page: </a:t>
            </a:r>
            <a:fld id="{36015F51-F31E-49F0-BFA7-D6F97483C640}" type="slidenum">
              <a:rPr lang="en-US"/>
              <a:pPr/>
              <a:t>42</a:t>
            </a:fld>
            <a:r>
              <a:rPr lang="en-US"/>
              <a:t> </a:t>
            </a:r>
          </a:p>
        </p:txBody>
      </p:sp>
      <p:sp>
        <p:nvSpPr>
          <p:cNvPr id="5345282" name="Rectangle 2"/>
          <p:cNvSpPr>
            <a:spLocks noGrp="1" noRot="1" noChangeAspect="1" noChangeArrowheads="1" noTextEdit="1"/>
          </p:cNvSpPr>
          <p:nvPr>
            <p:ph type="sldImg"/>
          </p:nvPr>
        </p:nvSpPr>
        <p:spPr>
          <a:xfrm>
            <a:off x="673100" y="684213"/>
            <a:ext cx="5591175" cy="4194175"/>
          </a:xfrm>
          <a:ln/>
        </p:spPr>
      </p:sp>
      <p:sp>
        <p:nvSpPr>
          <p:cNvPr id="5345283" name="Rectangle 3"/>
          <p:cNvSpPr>
            <a:spLocks noGrp="1" noChangeArrowheads="1"/>
          </p:cNvSpPr>
          <p:nvPr>
            <p:ph type="body" idx="1"/>
          </p:nvPr>
        </p:nvSpPr>
        <p:spPr/>
        <p:txBody>
          <a:bodyPr lIns="88407" tIns="44203" rIns="88407" bIns="44203"/>
          <a:lstStyle/>
          <a:p>
            <a:endParaRPr lang="en-AU"/>
          </a:p>
        </p:txBody>
      </p:sp>
    </p:spTree>
    <p:extLst>
      <p:ext uri="{BB962C8B-B14F-4D97-AF65-F5344CB8AC3E}">
        <p14:creationId xmlns:p14="http://schemas.microsoft.com/office/powerpoint/2010/main" val="3166540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9F30490C-CB76-4E13-A52D-291C9E51B93D}" type="slidenum">
              <a:rPr lang="en-US" smtClean="0">
                <a:latin typeface="Times New Roman" pitchFamily="18" charset="0"/>
                <a:ea typeface="MS PGothic" pitchFamily="34" charset="-128"/>
              </a:rPr>
              <a:pPr/>
              <a:t>4</a:t>
            </a:fld>
            <a:endParaRPr lang="en-US" smtClean="0">
              <a:latin typeface="Times New Roman" pitchFamily="18" charset="0"/>
              <a:ea typeface="MS PGothic" pitchFamily="34" charset="-128"/>
            </a:endParaRPr>
          </a:p>
        </p:txBody>
      </p:sp>
      <p:sp>
        <p:nvSpPr>
          <p:cNvPr id="64515" name="Rectangle 2"/>
          <p:cNvSpPr>
            <a:spLocks noGrp="1" noRot="1" noChangeAspect="1" noChangeArrowheads="1" noTextEdit="1"/>
          </p:cNvSpPr>
          <p:nvPr>
            <p:ph type="sldImg"/>
          </p:nvPr>
        </p:nvSpPr>
        <p:spPr>
          <a:xfrm>
            <a:off x="457200" y="720725"/>
            <a:ext cx="6400800" cy="4800600"/>
          </a:xfrm>
          <a:solidFill>
            <a:srgbClr val="FFFFFF"/>
          </a:solidFill>
          <a:ln/>
        </p:spPr>
      </p:sp>
      <p:sp>
        <p:nvSpPr>
          <p:cNvPr id="64516" name="Rectangle 3"/>
          <p:cNvSpPr>
            <a:spLocks noGrp="1" noChangeArrowheads="1"/>
          </p:cNvSpPr>
          <p:nvPr>
            <p:ph type="body" idx="1"/>
          </p:nvPr>
        </p:nvSpPr>
        <p:spPr>
          <a:xfrm>
            <a:off x="974726" y="5840413"/>
            <a:ext cx="5365750" cy="3040062"/>
          </a:xfrm>
          <a:solidFill>
            <a:srgbClr val="FFFFFF"/>
          </a:solidFill>
          <a:ln>
            <a:solidFill>
              <a:srgbClr val="000000"/>
            </a:solidFill>
          </a:ln>
        </p:spPr>
        <p:txBody>
          <a:bodyPr/>
          <a:lstStyle/>
          <a:p>
            <a:endParaRPr lang="en-AU" smtClean="0"/>
          </a:p>
        </p:txBody>
      </p:sp>
      <p:sp>
        <p:nvSpPr>
          <p:cNvPr id="64517" name="Footer Placeholder 4"/>
          <p:cNvSpPr>
            <a:spLocks noGrp="1"/>
          </p:cNvSpPr>
          <p:nvPr>
            <p:ph type="ftr" sz="quarter" idx="4"/>
          </p:nvPr>
        </p:nvSpPr>
        <p:spPr>
          <a:noFill/>
        </p:spPr>
        <p:txBody>
          <a:bodyPr/>
          <a:lstStyle/>
          <a:p>
            <a:r>
              <a:rPr lang="en-US">
                <a:latin typeface="Times New Roman" pitchFamily="18" charset="0"/>
                <a:ea typeface="MS PGothic" pitchFamily="34" charset="-128"/>
              </a:rPr>
              <a:t>(c) B. Unhelkar and B. Henderson-Sellers, 2008-2011</a:t>
            </a:r>
          </a:p>
        </p:txBody>
      </p:sp>
    </p:spTree>
    <p:extLst>
      <p:ext uri="{BB962C8B-B14F-4D97-AF65-F5344CB8AC3E}">
        <p14:creationId xmlns:p14="http://schemas.microsoft.com/office/powerpoint/2010/main" val="1638090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9F30490C-CB76-4E13-A52D-291C9E51B93D}" type="slidenum">
              <a:rPr lang="en-US" smtClean="0">
                <a:latin typeface="Times New Roman" pitchFamily="18" charset="0"/>
                <a:ea typeface="MS PGothic" pitchFamily="34" charset="-128"/>
              </a:rPr>
              <a:pPr/>
              <a:t>6</a:t>
            </a:fld>
            <a:endParaRPr lang="en-US" smtClean="0">
              <a:latin typeface="Times New Roman" pitchFamily="18" charset="0"/>
              <a:ea typeface="MS PGothic" pitchFamily="34" charset="-128"/>
            </a:endParaRPr>
          </a:p>
        </p:txBody>
      </p:sp>
      <p:sp>
        <p:nvSpPr>
          <p:cNvPr id="64515" name="Rectangle 2"/>
          <p:cNvSpPr>
            <a:spLocks noGrp="1" noRot="1" noChangeAspect="1" noChangeArrowheads="1" noTextEdit="1"/>
          </p:cNvSpPr>
          <p:nvPr>
            <p:ph type="sldImg"/>
          </p:nvPr>
        </p:nvSpPr>
        <p:spPr>
          <a:xfrm>
            <a:off x="111125" y="755650"/>
            <a:ext cx="6727825" cy="5046663"/>
          </a:xfrm>
          <a:solidFill>
            <a:srgbClr val="FFFFFF"/>
          </a:solidFill>
          <a:ln/>
        </p:spPr>
      </p:sp>
      <p:sp>
        <p:nvSpPr>
          <p:cNvPr id="64516" name="Rectangle 3"/>
          <p:cNvSpPr>
            <a:spLocks noGrp="1" noChangeArrowheads="1"/>
          </p:cNvSpPr>
          <p:nvPr>
            <p:ph type="body" idx="1"/>
          </p:nvPr>
        </p:nvSpPr>
        <p:spPr>
          <a:xfrm>
            <a:off x="925896" y="6139019"/>
            <a:ext cx="5096945" cy="3195492"/>
          </a:xfrm>
          <a:solidFill>
            <a:srgbClr val="FFFFFF"/>
          </a:solidFill>
          <a:ln>
            <a:solidFill>
              <a:srgbClr val="000000"/>
            </a:solidFill>
          </a:ln>
        </p:spPr>
        <p:txBody>
          <a:bodyPr/>
          <a:lstStyle/>
          <a:p>
            <a:endParaRPr lang="en-AU" smtClean="0"/>
          </a:p>
        </p:txBody>
      </p:sp>
      <p:sp>
        <p:nvSpPr>
          <p:cNvPr id="64517" name="Footer Placeholder 4"/>
          <p:cNvSpPr>
            <a:spLocks noGrp="1"/>
          </p:cNvSpPr>
          <p:nvPr>
            <p:ph type="ftr" sz="quarter" idx="4"/>
          </p:nvPr>
        </p:nvSpPr>
        <p:spPr>
          <a:noFill/>
        </p:spPr>
        <p:txBody>
          <a:bodyPr/>
          <a:lstStyle/>
          <a:p>
            <a:r>
              <a:rPr lang="en-US">
                <a:latin typeface="Times New Roman" pitchFamily="18" charset="0"/>
                <a:ea typeface="MS PGothic" pitchFamily="34" charset="-128"/>
              </a:rPr>
              <a:t>(c) B. Unhelkar and B. Henderson-Sellers, 2008-2011</a:t>
            </a:r>
          </a:p>
        </p:txBody>
      </p:sp>
    </p:spTree>
    <p:extLst>
      <p:ext uri="{BB962C8B-B14F-4D97-AF65-F5344CB8AC3E}">
        <p14:creationId xmlns:p14="http://schemas.microsoft.com/office/powerpoint/2010/main" val="1792638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a:lstStyle/>
          <a:p>
            <a:pPr rtl="0"/>
            <a:r>
              <a:rPr lang="en-US" dirty="0" smtClean="0"/>
              <a:t>The meanings of the manifesto items on the left within the agile software development context are described below.</a:t>
            </a:r>
          </a:p>
          <a:p>
            <a:pPr rtl="0"/>
            <a:r>
              <a:rPr lang="en-US" dirty="0" smtClean="0"/>
              <a:t>Individuals and Interactions – in agile development, self-organization and motivation are important, as are interactions like </a:t>
            </a:r>
            <a:r>
              <a:rPr lang="en-US" dirty="0" smtClean="0">
                <a:hlinkClick r:id="rId3" action="ppaction://hlinkfile" tooltip="Colocation (business)"/>
              </a:rPr>
              <a:t>co-location</a:t>
            </a:r>
            <a:r>
              <a:rPr lang="en-US" dirty="0" smtClean="0"/>
              <a:t> and </a:t>
            </a:r>
            <a:r>
              <a:rPr lang="en-US" dirty="0" smtClean="0">
                <a:hlinkClick r:id="rId4" action="ppaction://hlinkfile" tooltip="Pair programming"/>
              </a:rPr>
              <a:t>pair programming</a:t>
            </a:r>
            <a:r>
              <a:rPr lang="en-US" dirty="0" smtClean="0"/>
              <a:t>.</a:t>
            </a:r>
            <a:br>
              <a:rPr lang="en-US" dirty="0" smtClean="0"/>
            </a:br>
            <a:r>
              <a:rPr lang="en-US" dirty="0" smtClean="0"/>
              <a:t>Working software – working software will be more useful and welcome than just presenting documents to clients in meetings.</a:t>
            </a:r>
            <a:br>
              <a:rPr lang="en-US" dirty="0" smtClean="0"/>
            </a:br>
            <a:r>
              <a:rPr lang="en-US" dirty="0" smtClean="0"/>
              <a:t>Customer collaboration – requirements cannot be fully collected at the beginning of the software development cycle, therefore continuous customer or stakeholder involvement is very important.</a:t>
            </a:r>
            <a:br>
              <a:rPr lang="en-US" dirty="0" smtClean="0"/>
            </a:br>
            <a:r>
              <a:rPr lang="en-US" dirty="0" smtClean="0"/>
              <a:t>Responding to change – agile development is focused on quick responses to change and continuous development.</a:t>
            </a:r>
            <a:r>
              <a:rPr lang="en-US" baseline="30000" dirty="0" smtClean="0">
                <a:hlinkClick r:id="" action="ppaction://hlinkfile"/>
              </a:rPr>
              <a:t>[6]</a:t>
            </a:r>
            <a:r>
              <a:rPr lang="en-US" dirty="0" smtClean="0"/>
              <a:t/>
            </a:r>
            <a:br>
              <a:rPr lang="en-US" dirty="0" smtClean="0"/>
            </a:br>
            <a:endParaRPr lang="en-US" dirty="0" smtClean="0"/>
          </a:p>
          <a:p>
            <a:pPr eaLnBrk="1" hangingPunct="1">
              <a:spcBef>
                <a:spcPct val="0"/>
              </a:spcBef>
            </a:pPr>
            <a:endParaRPr lang="en-GB" dirty="0" smtClean="0"/>
          </a:p>
        </p:txBody>
      </p:sp>
      <p:sp>
        <p:nvSpPr>
          <p:cNvPr id="50180" name="Slide Number Placeholder 3"/>
          <p:cNvSpPr>
            <a:spLocks noGrp="1"/>
          </p:cNvSpPr>
          <p:nvPr>
            <p:ph type="sldNum" sz="quarter" idx="5"/>
          </p:nvPr>
        </p:nvSpPr>
        <p:spPr bwMode="auto">
          <a:noFill/>
          <a:ln>
            <a:miter lim="800000"/>
            <a:headEnd/>
            <a:tailEnd/>
          </a:ln>
        </p:spPr>
        <p:txBody>
          <a:bodyPr/>
          <a:lstStyle/>
          <a:p>
            <a:fld id="{27155103-66BB-4F6A-B9C4-02C6000AA2DF}" type="slidenum">
              <a:rPr lang="en-US"/>
              <a:pPr/>
              <a:t>7</a:t>
            </a:fld>
            <a:endParaRPr lang="en-US"/>
          </a:p>
        </p:txBody>
      </p:sp>
      <p:sp>
        <p:nvSpPr>
          <p:cNvPr id="5" name="Footer Placeholder 4"/>
          <p:cNvSpPr>
            <a:spLocks noGrp="1"/>
          </p:cNvSpPr>
          <p:nvPr>
            <p:ph type="ftr" sz="quarter" idx="10"/>
          </p:nvPr>
        </p:nvSpPr>
        <p:spPr/>
        <p:txBody>
          <a:bodyPr/>
          <a:lstStyle/>
          <a:p>
            <a:r>
              <a:rPr lang="en-AU" smtClean="0"/>
              <a:t>(c) ACS &amp; MethodScience; 2012-13</a:t>
            </a:r>
            <a:endParaRPr lang="en-AU"/>
          </a:p>
        </p:txBody>
      </p:sp>
    </p:spTree>
    <p:extLst>
      <p:ext uri="{BB962C8B-B14F-4D97-AF65-F5344CB8AC3E}">
        <p14:creationId xmlns:p14="http://schemas.microsoft.com/office/powerpoint/2010/main" val="3385652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Footer Placeholder 3"/>
          <p:cNvSpPr>
            <a:spLocks noGrp="1"/>
          </p:cNvSpPr>
          <p:nvPr>
            <p:ph type="ftr" sz="quarter" idx="10"/>
          </p:nvPr>
        </p:nvSpPr>
        <p:spPr/>
        <p:txBody>
          <a:bodyPr/>
          <a:lstStyle/>
          <a:p>
            <a:r>
              <a:rPr lang="en-US" dirty="0" smtClean="0"/>
              <a:t>(c) www.MethodScience.com; 1998-2013; </a:t>
            </a:r>
          </a:p>
          <a:p>
            <a:r>
              <a:rPr lang="en-US" dirty="0" smtClean="0"/>
              <a:t>Scheduling &amp; Cost Control  Skills Workshop v 1.4</a:t>
            </a:r>
            <a:endParaRPr lang="en-US" b="1" dirty="0"/>
          </a:p>
        </p:txBody>
      </p:sp>
      <p:sp>
        <p:nvSpPr>
          <p:cNvPr id="5" name="Slide Number Placeholder 4"/>
          <p:cNvSpPr>
            <a:spLocks noGrp="1"/>
          </p:cNvSpPr>
          <p:nvPr>
            <p:ph type="sldNum" sz="quarter" idx="11"/>
          </p:nvPr>
        </p:nvSpPr>
        <p:spPr/>
        <p:txBody>
          <a:bodyPr/>
          <a:lstStyle/>
          <a:p>
            <a:fld id="{A3968F4D-A529-44C8-9216-D44E0416B313}" type="slidenum">
              <a:rPr lang="en-AU" smtClean="0"/>
              <a:pPr/>
              <a:t>8</a:t>
            </a:fld>
            <a:endParaRPr lang="en-AU"/>
          </a:p>
        </p:txBody>
      </p:sp>
    </p:spTree>
    <p:extLst>
      <p:ext uri="{BB962C8B-B14F-4D97-AF65-F5344CB8AC3E}">
        <p14:creationId xmlns:p14="http://schemas.microsoft.com/office/powerpoint/2010/main" val="2641720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a:ln/>
        </p:spPr>
      </p:sp>
      <p:sp>
        <p:nvSpPr>
          <p:cNvPr id="28674" name="Notes Placeholder 2"/>
          <p:cNvSpPr>
            <a:spLocks noGrp="1"/>
          </p:cNvSpPr>
          <p:nvPr>
            <p:ph type="body" idx="1"/>
          </p:nvPr>
        </p:nvSpPr>
        <p:spPr>
          <a:noFill/>
          <a:ln w="9525"/>
        </p:spPr>
        <p:txBody>
          <a:bodyPr/>
          <a:lstStyle/>
          <a:p>
            <a:r>
              <a:rPr lang="en-US" smtClean="0">
                <a:latin typeface="Times New Roman" pitchFamily="18" charset="0"/>
                <a:ea typeface="ＭＳ Ｐゴシック" pitchFamily="34" charset="-128"/>
              </a:rPr>
              <a:t>an updated </a:t>
            </a:r>
            <a:r>
              <a:rPr lang="en-US" altLang="en-US" smtClean="0">
                <a:latin typeface="Times New Roman" pitchFamily="18" charset="0"/>
                <a:ea typeface="ＭＳ Ｐゴシック" pitchFamily="34" charset="-128"/>
              </a:rPr>
              <a:t>“</a:t>
            </a:r>
            <a:r>
              <a:rPr lang="en-US" smtClean="0">
                <a:latin typeface="Times New Roman" pitchFamily="18" charset="0"/>
                <a:ea typeface="ＭＳ Ｐゴシック" pitchFamily="34" charset="-128"/>
              </a:rPr>
              <a:t>triangle</a:t>
            </a:r>
            <a:r>
              <a:rPr lang="en-US" altLang="en-US" smtClean="0">
                <a:latin typeface="Times New Roman" pitchFamily="18" charset="0"/>
                <a:ea typeface="ＭＳ Ｐゴシック" pitchFamily="34" charset="-128"/>
              </a:rPr>
              <a:t>”</a:t>
            </a:r>
            <a:r>
              <a:rPr lang="en-US" smtClean="0">
                <a:latin typeface="Times New Roman" pitchFamily="18" charset="0"/>
                <a:ea typeface="ＭＳ Ｐゴシック" pitchFamily="34" charset="-128"/>
              </a:rPr>
              <a:t> of drivers on a project – traditional project management looks at the three aspects of </a:t>
            </a:r>
            <a:r>
              <a:rPr lang="en-US" altLang="en-US" smtClean="0">
                <a:latin typeface="Times New Roman" pitchFamily="18" charset="0"/>
                <a:ea typeface="ＭＳ Ｐゴシック" pitchFamily="34" charset="-128"/>
              </a:rPr>
              <a:t>“</a:t>
            </a:r>
            <a:r>
              <a:rPr lang="en-US" smtClean="0">
                <a:latin typeface="Times New Roman" pitchFamily="18" charset="0"/>
                <a:ea typeface="ＭＳ Ｐゴシック" pitchFamily="34" charset="-128"/>
              </a:rPr>
              <a:t>cost, schedule and scope</a:t>
            </a:r>
            <a:r>
              <a:rPr lang="en-US" altLang="en-US" smtClean="0">
                <a:latin typeface="Times New Roman" pitchFamily="18" charset="0"/>
                <a:ea typeface="ＭＳ Ｐゴシック" pitchFamily="34" charset="-128"/>
              </a:rPr>
              <a:t>”</a:t>
            </a:r>
            <a:r>
              <a:rPr lang="en-US" smtClean="0">
                <a:latin typeface="Times New Roman" pitchFamily="18" charset="0"/>
                <a:ea typeface="ＭＳ Ｐゴシック" pitchFamily="34" charset="-128"/>
              </a:rPr>
              <a:t> as the dimensions of control on a project.  The Agile triangle has Value, Quality and Constraints as the dimensions.  The traditional iron triangle elements define the constraints within which the project must deliver value and quality.</a:t>
            </a:r>
          </a:p>
        </p:txBody>
      </p:sp>
    </p:spTree>
    <p:extLst>
      <p:ext uri="{BB962C8B-B14F-4D97-AF65-F5344CB8AC3E}">
        <p14:creationId xmlns:p14="http://schemas.microsoft.com/office/powerpoint/2010/main" val="1405251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9F30490C-CB76-4E13-A52D-291C9E51B93D}" type="slidenum">
              <a:rPr lang="en-US" smtClean="0">
                <a:latin typeface="Times New Roman" pitchFamily="18" charset="0"/>
                <a:ea typeface="MS PGothic" pitchFamily="34" charset="-128"/>
              </a:rPr>
              <a:pPr/>
              <a:t>11</a:t>
            </a:fld>
            <a:endParaRPr lang="en-US" smtClean="0">
              <a:latin typeface="Times New Roman" pitchFamily="18" charset="0"/>
              <a:ea typeface="MS PGothic" pitchFamily="34" charset="-128"/>
            </a:endParaRPr>
          </a:p>
        </p:txBody>
      </p:sp>
      <p:sp>
        <p:nvSpPr>
          <p:cNvPr id="64515" name="Rectangle 2"/>
          <p:cNvSpPr>
            <a:spLocks noGrp="1" noRot="1" noChangeAspect="1" noChangeArrowheads="1" noTextEdit="1"/>
          </p:cNvSpPr>
          <p:nvPr>
            <p:ph type="sldImg"/>
          </p:nvPr>
        </p:nvSpPr>
        <p:spPr>
          <a:xfrm>
            <a:off x="457200" y="720725"/>
            <a:ext cx="6400800" cy="4800600"/>
          </a:xfrm>
          <a:solidFill>
            <a:srgbClr val="FFFFFF"/>
          </a:solidFill>
          <a:ln/>
        </p:spPr>
      </p:sp>
      <p:sp>
        <p:nvSpPr>
          <p:cNvPr id="64516" name="Rectangle 3"/>
          <p:cNvSpPr>
            <a:spLocks noGrp="1" noChangeArrowheads="1"/>
          </p:cNvSpPr>
          <p:nvPr>
            <p:ph type="body" idx="1"/>
          </p:nvPr>
        </p:nvSpPr>
        <p:spPr>
          <a:xfrm>
            <a:off x="974726" y="5840413"/>
            <a:ext cx="5365750" cy="3040062"/>
          </a:xfrm>
          <a:solidFill>
            <a:srgbClr val="FFFFFF"/>
          </a:solidFill>
          <a:ln>
            <a:solidFill>
              <a:srgbClr val="000000"/>
            </a:solidFill>
          </a:ln>
        </p:spPr>
        <p:txBody>
          <a:bodyPr/>
          <a:lstStyle/>
          <a:p>
            <a:endParaRPr lang="en-AU" smtClean="0"/>
          </a:p>
        </p:txBody>
      </p:sp>
      <p:sp>
        <p:nvSpPr>
          <p:cNvPr id="64517" name="Footer Placeholder 4"/>
          <p:cNvSpPr>
            <a:spLocks noGrp="1"/>
          </p:cNvSpPr>
          <p:nvPr>
            <p:ph type="ftr" sz="quarter" idx="4"/>
          </p:nvPr>
        </p:nvSpPr>
        <p:spPr>
          <a:noFill/>
        </p:spPr>
        <p:txBody>
          <a:bodyPr/>
          <a:lstStyle/>
          <a:p>
            <a:r>
              <a:rPr lang="en-US">
                <a:latin typeface="Times New Roman" pitchFamily="18" charset="0"/>
                <a:ea typeface="MS PGothic" pitchFamily="34" charset="-128"/>
              </a:rPr>
              <a:t>(c) B. Unhelkar and B. Henderson-Sellers, 2008-2011</a:t>
            </a:r>
          </a:p>
        </p:txBody>
      </p:sp>
    </p:spTree>
    <p:extLst>
      <p:ext uri="{BB962C8B-B14F-4D97-AF65-F5344CB8AC3E}">
        <p14:creationId xmlns:p14="http://schemas.microsoft.com/office/powerpoint/2010/main" val="34011555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9F30490C-CB76-4E13-A52D-291C9E51B93D}" type="slidenum">
              <a:rPr lang="en-US" smtClean="0">
                <a:latin typeface="Times New Roman" pitchFamily="18" charset="0"/>
                <a:ea typeface="MS PGothic" pitchFamily="34" charset="-128"/>
              </a:rPr>
              <a:pPr/>
              <a:t>15</a:t>
            </a:fld>
            <a:endParaRPr lang="en-US" smtClean="0">
              <a:latin typeface="Times New Roman" pitchFamily="18" charset="0"/>
              <a:ea typeface="MS PGothic" pitchFamily="34" charset="-128"/>
            </a:endParaRPr>
          </a:p>
        </p:txBody>
      </p:sp>
      <p:sp>
        <p:nvSpPr>
          <p:cNvPr id="64515" name="Rectangle 2"/>
          <p:cNvSpPr>
            <a:spLocks noGrp="1" noRot="1" noChangeAspect="1" noChangeArrowheads="1" noTextEdit="1"/>
          </p:cNvSpPr>
          <p:nvPr>
            <p:ph type="sldImg"/>
          </p:nvPr>
        </p:nvSpPr>
        <p:spPr>
          <a:xfrm>
            <a:off x="457200" y="720725"/>
            <a:ext cx="6400800" cy="4800600"/>
          </a:xfrm>
          <a:solidFill>
            <a:srgbClr val="FFFFFF"/>
          </a:solidFill>
          <a:ln/>
        </p:spPr>
      </p:sp>
      <p:sp>
        <p:nvSpPr>
          <p:cNvPr id="64516" name="Rectangle 3"/>
          <p:cNvSpPr>
            <a:spLocks noGrp="1" noChangeArrowheads="1"/>
          </p:cNvSpPr>
          <p:nvPr>
            <p:ph type="body" idx="1"/>
          </p:nvPr>
        </p:nvSpPr>
        <p:spPr>
          <a:xfrm>
            <a:off x="974726" y="5840413"/>
            <a:ext cx="5365750" cy="3040062"/>
          </a:xfrm>
          <a:solidFill>
            <a:srgbClr val="FFFFFF"/>
          </a:solidFill>
          <a:ln>
            <a:solidFill>
              <a:srgbClr val="000000"/>
            </a:solidFill>
          </a:ln>
        </p:spPr>
        <p:txBody>
          <a:bodyPr/>
          <a:lstStyle/>
          <a:p>
            <a:endParaRPr lang="en-AU" smtClean="0"/>
          </a:p>
        </p:txBody>
      </p:sp>
      <p:sp>
        <p:nvSpPr>
          <p:cNvPr id="64517" name="Footer Placeholder 4"/>
          <p:cNvSpPr>
            <a:spLocks noGrp="1"/>
          </p:cNvSpPr>
          <p:nvPr>
            <p:ph type="ftr" sz="quarter" idx="4"/>
          </p:nvPr>
        </p:nvSpPr>
        <p:spPr>
          <a:noFill/>
        </p:spPr>
        <p:txBody>
          <a:bodyPr/>
          <a:lstStyle/>
          <a:p>
            <a:r>
              <a:rPr lang="en-US">
                <a:latin typeface="Times New Roman" pitchFamily="18" charset="0"/>
                <a:ea typeface="MS PGothic" pitchFamily="34" charset="-128"/>
              </a:rPr>
              <a:t>(c) B. Unhelkar and B. Henderson-Sellers, 2008-2011</a:t>
            </a:r>
          </a:p>
        </p:txBody>
      </p:sp>
    </p:spTree>
    <p:extLst>
      <p:ext uri="{BB962C8B-B14F-4D97-AF65-F5344CB8AC3E}">
        <p14:creationId xmlns:p14="http://schemas.microsoft.com/office/powerpoint/2010/main" val="2590067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9F30490C-CB76-4E13-A52D-291C9E51B93D}" type="slidenum">
              <a:rPr lang="en-US" smtClean="0">
                <a:latin typeface="Times New Roman" pitchFamily="18" charset="0"/>
                <a:ea typeface="MS PGothic" pitchFamily="34" charset="-128"/>
              </a:rPr>
              <a:pPr/>
              <a:t>21</a:t>
            </a:fld>
            <a:endParaRPr lang="en-US" smtClean="0">
              <a:latin typeface="Times New Roman" pitchFamily="18" charset="0"/>
              <a:ea typeface="MS PGothic" pitchFamily="34" charset="-128"/>
            </a:endParaRPr>
          </a:p>
        </p:txBody>
      </p:sp>
      <p:sp>
        <p:nvSpPr>
          <p:cNvPr id="64515" name="Rectangle 2"/>
          <p:cNvSpPr>
            <a:spLocks noGrp="1" noRot="1" noChangeAspect="1" noChangeArrowheads="1" noTextEdit="1"/>
          </p:cNvSpPr>
          <p:nvPr>
            <p:ph type="sldImg"/>
          </p:nvPr>
        </p:nvSpPr>
        <p:spPr>
          <a:xfrm>
            <a:off x="457200" y="720725"/>
            <a:ext cx="6400800" cy="4800600"/>
          </a:xfrm>
          <a:solidFill>
            <a:srgbClr val="FFFFFF"/>
          </a:solidFill>
          <a:ln/>
        </p:spPr>
      </p:sp>
      <p:sp>
        <p:nvSpPr>
          <p:cNvPr id="64516" name="Rectangle 3"/>
          <p:cNvSpPr>
            <a:spLocks noGrp="1" noChangeArrowheads="1"/>
          </p:cNvSpPr>
          <p:nvPr>
            <p:ph type="body" idx="1"/>
          </p:nvPr>
        </p:nvSpPr>
        <p:spPr>
          <a:xfrm>
            <a:off x="974726" y="5840413"/>
            <a:ext cx="5365750" cy="3040062"/>
          </a:xfrm>
          <a:solidFill>
            <a:srgbClr val="FFFFFF"/>
          </a:solidFill>
          <a:ln>
            <a:solidFill>
              <a:srgbClr val="000000"/>
            </a:solidFill>
          </a:ln>
        </p:spPr>
        <p:txBody>
          <a:bodyPr/>
          <a:lstStyle/>
          <a:p>
            <a:endParaRPr lang="en-AU" smtClean="0"/>
          </a:p>
        </p:txBody>
      </p:sp>
      <p:sp>
        <p:nvSpPr>
          <p:cNvPr id="64517" name="Footer Placeholder 4"/>
          <p:cNvSpPr>
            <a:spLocks noGrp="1"/>
          </p:cNvSpPr>
          <p:nvPr>
            <p:ph type="ftr" sz="quarter" idx="4"/>
          </p:nvPr>
        </p:nvSpPr>
        <p:spPr>
          <a:noFill/>
        </p:spPr>
        <p:txBody>
          <a:bodyPr/>
          <a:lstStyle/>
          <a:p>
            <a:r>
              <a:rPr lang="en-US">
                <a:latin typeface="Times New Roman" pitchFamily="18" charset="0"/>
                <a:ea typeface="MS PGothic" pitchFamily="34" charset="-128"/>
              </a:rPr>
              <a:t>(c) B. Unhelkar and B. Henderson-Sellers, 2008-2011</a:t>
            </a:r>
          </a:p>
        </p:txBody>
      </p:sp>
    </p:spTree>
    <p:extLst>
      <p:ext uri="{BB962C8B-B14F-4D97-AF65-F5344CB8AC3E}">
        <p14:creationId xmlns:p14="http://schemas.microsoft.com/office/powerpoint/2010/main" val="1056967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22776B6-60D1-40CA-9ACD-5A0F12BEBC76}" type="datetimeFigureOut">
              <a:rPr lang="en-US" smtClean="0"/>
              <a:t>9/19/2018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7FCC0F-3002-4673-B835-7163FC0E768E}" type="slidenum">
              <a:rPr lang="en-US" smtClean="0"/>
              <a:t>‹#›</a:t>
            </a:fld>
            <a:endParaRPr lang="en-US"/>
          </a:p>
        </p:txBody>
      </p:sp>
    </p:spTree>
    <p:extLst>
      <p:ext uri="{BB962C8B-B14F-4D97-AF65-F5344CB8AC3E}">
        <p14:creationId xmlns:p14="http://schemas.microsoft.com/office/powerpoint/2010/main" val="15520162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2776B6-60D1-40CA-9ACD-5A0F12BEBC76}" type="datetimeFigureOut">
              <a:rPr lang="en-US" smtClean="0"/>
              <a:t>9/19/2018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7FCC0F-3002-4673-B835-7163FC0E768E}" type="slidenum">
              <a:rPr lang="en-US" smtClean="0"/>
              <a:t>‹#›</a:t>
            </a:fld>
            <a:endParaRPr lang="en-US"/>
          </a:p>
        </p:txBody>
      </p:sp>
    </p:spTree>
    <p:extLst>
      <p:ext uri="{BB962C8B-B14F-4D97-AF65-F5344CB8AC3E}">
        <p14:creationId xmlns:p14="http://schemas.microsoft.com/office/powerpoint/2010/main" val="6048424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2776B6-60D1-40CA-9ACD-5A0F12BEBC76}" type="datetimeFigureOut">
              <a:rPr lang="en-US" smtClean="0"/>
              <a:t>9/19/2018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7FCC0F-3002-4673-B835-7163FC0E768E}" type="slidenum">
              <a:rPr lang="en-US" smtClean="0"/>
              <a:t>‹#›</a:t>
            </a:fld>
            <a:endParaRPr lang="en-US"/>
          </a:p>
        </p:txBody>
      </p:sp>
    </p:spTree>
    <p:extLst>
      <p:ext uri="{BB962C8B-B14F-4D97-AF65-F5344CB8AC3E}">
        <p14:creationId xmlns:p14="http://schemas.microsoft.com/office/powerpoint/2010/main" val="2081574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2776B6-60D1-40CA-9ACD-5A0F12BEBC76}" type="datetimeFigureOut">
              <a:rPr lang="en-US" smtClean="0"/>
              <a:t>9/19/2018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7FCC0F-3002-4673-B835-7163FC0E768E}" type="slidenum">
              <a:rPr lang="en-US" smtClean="0"/>
              <a:t>‹#›</a:t>
            </a:fld>
            <a:endParaRPr lang="en-US"/>
          </a:p>
        </p:txBody>
      </p:sp>
    </p:spTree>
    <p:extLst>
      <p:ext uri="{BB962C8B-B14F-4D97-AF65-F5344CB8AC3E}">
        <p14:creationId xmlns:p14="http://schemas.microsoft.com/office/powerpoint/2010/main" val="534222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22776B6-60D1-40CA-9ACD-5A0F12BEBC76}" type="datetimeFigureOut">
              <a:rPr lang="en-US" smtClean="0"/>
              <a:t>9/19/2018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7FCC0F-3002-4673-B835-7163FC0E768E}" type="slidenum">
              <a:rPr lang="en-US" smtClean="0"/>
              <a:t>‹#›</a:t>
            </a:fld>
            <a:endParaRPr lang="en-US"/>
          </a:p>
        </p:txBody>
      </p:sp>
    </p:spTree>
    <p:extLst>
      <p:ext uri="{BB962C8B-B14F-4D97-AF65-F5344CB8AC3E}">
        <p14:creationId xmlns:p14="http://schemas.microsoft.com/office/powerpoint/2010/main" val="2257378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22776B6-60D1-40CA-9ACD-5A0F12BEBC76}" type="datetimeFigureOut">
              <a:rPr lang="en-US" smtClean="0"/>
              <a:t>9/19/2018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7FCC0F-3002-4673-B835-7163FC0E768E}" type="slidenum">
              <a:rPr lang="en-US" smtClean="0"/>
              <a:t>‹#›</a:t>
            </a:fld>
            <a:endParaRPr lang="en-US"/>
          </a:p>
        </p:txBody>
      </p:sp>
    </p:spTree>
    <p:extLst>
      <p:ext uri="{BB962C8B-B14F-4D97-AF65-F5344CB8AC3E}">
        <p14:creationId xmlns:p14="http://schemas.microsoft.com/office/powerpoint/2010/main" val="290978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22776B6-60D1-40CA-9ACD-5A0F12BEBC76}" type="datetimeFigureOut">
              <a:rPr lang="en-US" smtClean="0"/>
              <a:t>9/19/2018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E7FCC0F-3002-4673-B835-7163FC0E768E}" type="slidenum">
              <a:rPr lang="en-US" smtClean="0"/>
              <a:t>‹#›</a:t>
            </a:fld>
            <a:endParaRPr lang="en-US"/>
          </a:p>
        </p:txBody>
      </p:sp>
    </p:spTree>
    <p:extLst>
      <p:ext uri="{BB962C8B-B14F-4D97-AF65-F5344CB8AC3E}">
        <p14:creationId xmlns:p14="http://schemas.microsoft.com/office/powerpoint/2010/main" val="33329047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22776B6-60D1-40CA-9ACD-5A0F12BEBC76}" type="datetimeFigureOut">
              <a:rPr lang="en-US" smtClean="0"/>
              <a:t>9/19/2018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E7FCC0F-3002-4673-B835-7163FC0E768E}" type="slidenum">
              <a:rPr lang="en-US" smtClean="0"/>
              <a:t>‹#›</a:t>
            </a:fld>
            <a:endParaRPr lang="en-US"/>
          </a:p>
        </p:txBody>
      </p:sp>
    </p:spTree>
    <p:extLst>
      <p:ext uri="{BB962C8B-B14F-4D97-AF65-F5344CB8AC3E}">
        <p14:creationId xmlns:p14="http://schemas.microsoft.com/office/powerpoint/2010/main" val="10610506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2776B6-60D1-40CA-9ACD-5A0F12BEBC76}" type="datetimeFigureOut">
              <a:rPr lang="en-US" smtClean="0"/>
              <a:t>9/19/2018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E7FCC0F-3002-4673-B835-7163FC0E768E}" type="slidenum">
              <a:rPr lang="en-US" smtClean="0"/>
              <a:t>‹#›</a:t>
            </a:fld>
            <a:endParaRPr lang="en-US"/>
          </a:p>
        </p:txBody>
      </p:sp>
    </p:spTree>
    <p:extLst>
      <p:ext uri="{BB962C8B-B14F-4D97-AF65-F5344CB8AC3E}">
        <p14:creationId xmlns:p14="http://schemas.microsoft.com/office/powerpoint/2010/main" val="3660923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2776B6-60D1-40CA-9ACD-5A0F12BEBC76}" type="datetimeFigureOut">
              <a:rPr lang="en-US" smtClean="0"/>
              <a:t>9/19/2018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7FCC0F-3002-4673-B835-7163FC0E768E}" type="slidenum">
              <a:rPr lang="en-US" smtClean="0"/>
              <a:t>‹#›</a:t>
            </a:fld>
            <a:endParaRPr lang="en-US"/>
          </a:p>
        </p:txBody>
      </p:sp>
    </p:spTree>
    <p:extLst>
      <p:ext uri="{BB962C8B-B14F-4D97-AF65-F5344CB8AC3E}">
        <p14:creationId xmlns:p14="http://schemas.microsoft.com/office/powerpoint/2010/main" val="3414913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2776B6-60D1-40CA-9ACD-5A0F12BEBC76}" type="datetimeFigureOut">
              <a:rPr lang="en-US" smtClean="0"/>
              <a:t>9/19/2018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7FCC0F-3002-4673-B835-7163FC0E768E}" type="slidenum">
              <a:rPr lang="en-US" smtClean="0"/>
              <a:t>‹#›</a:t>
            </a:fld>
            <a:endParaRPr lang="en-US"/>
          </a:p>
        </p:txBody>
      </p:sp>
    </p:spTree>
    <p:extLst>
      <p:ext uri="{BB962C8B-B14F-4D97-AF65-F5344CB8AC3E}">
        <p14:creationId xmlns:p14="http://schemas.microsoft.com/office/powerpoint/2010/main" val="2697653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2776B6-60D1-40CA-9ACD-5A0F12BEBC76}" type="datetimeFigureOut">
              <a:rPr lang="en-US" smtClean="0"/>
              <a:t>9/19/2018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7FCC0F-3002-4673-B835-7163FC0E768E}" type="slidenum">
              <a:rPr lang="en-US" smtClean="0"/>
              <a:t>‹#›</a:t>
            </a:fld>
            <a:endParaRPr lang="en-US"/>
          </a:p>
        </p:txBody>
      </p:sp>
    </p:spTree>
    <p:extLst>
      <p:ext uri="{BB962C8B-B14F-4D97-AF65-F5344CB8AC3E}">
        <p14:creationId xmlns:p14="http://schemas.microsoft.com/office/powerpoint/2010/main" val="19402365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bunhelkar@sar.usf.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audio" Target="../media/audio1.wav"/><Relationship Id="rId7" Type="http://schemas.openxmlformats.org/officeDocument/2006/relationships/diagramColors" Target="../diagrams/colors3.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4.jfif"/></Relationships>
</file>

<file path=ppt/slides/_rels/slide12.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image" Target="../media/image12.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audio" Target="../media/audio1.wav"/><Relationship Id="rId7" Type="http://schemas.openxmlformats.org/officeDocument/2006/relationships/diagramColors" Target="../diagrams/colors4.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4.jfif"/></Relationships>
</file>

<file path=ppt/slides/_rels/slide16.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audio" Target="../media/audio1.wav"/><Relationship Id="rId7" Type="http://schemas.openxmlformats.org/officeDocument/2006/relationships/diagramColors" Target="../diagrams/colors5.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4.jfif"/></Relationships>
</file>

<file path=ppt/slides/_rels/slide22.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audio" Target="../media/audio1.wav"/><Relationship Id="rId7" Type="http://schemas.openxmlformats.org/officeDocument/2006/relationships/diagramColors" Target="../diagrams/colors6.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 Id="rId9" Type="http://schemas.openxmlformats.org/officeDocument/2006/relationships/image" Target="../media/image4.jf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audio" Target="../media/audio1.wav"/><Relationship Id="rId7" Type="http://schemas.openxmlformats.org/officeDocument/2006/relationships/diagramColors" Target="../diagrams/colors7.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 Id="rId9" Type="http://schemas.openxmlformats.org/officeDocument/2006/relationships/image" Target="../media/image4.jf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audio" Target="../media/audio1.wav"/><Relationship Id="rId7" Type="http://schemas.openxmlformats.org/officeDocument/2006/relationships/diagramColors" Target="../diagrams/colors8.xm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 Id="rId9" Type="http://schemas.openxmlformats.org/officeDocument/2006/relationships/image" Target="../media/image4.jf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audio" Target="../media/audio1.wav"/><Relationship Id="rId7" Type="http://schemas.openxmlformats.org/officeDocument/2006/relationships/diagramColors" Target="../diagrams/colors9.xm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 Id="rId9" Type="http://schemas.openxmlformats.org/officeDocument/2006/relationships/image" Target="../media/image4.jfif"/></Relationships>
</file>

<file path=ppt/slides/_rels/slide39.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audio" Target="../media/audio1.wav"/><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4.jfif"/></Relationships>
</file>

<file path=ppt/slides/_rels/slide40.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audio" Target="../media/audio1.wav"/><Relationship Id="rId7" Type="http://schemas.openxmlformats.org/officeDocument/2006/relationships/diagramColors" Target="../diagrams/colors10.xm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 Id="rId9" Type="http://schemas.openxmlformats.org/officeDocument/2006/relationships/image" Target="../media/image4.jfif"/></Relationships>
</file>

<file path=ppt/slides/_rels/slide41.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6.wmf"/><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audio" Target="../media/audio1.wav"/><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905000"/>
            <a:ext cx="8562110" cy="3832225"/>
          </a:xfrm>
          <a:solidFill>
            <a:schemeClr val="tx2">
              <a:lumMod val="60000"/>
              <a:lumOff val="40000"/>
            </a:schemeClr>
          </a:solidFill>
        </p:spPr>
        <p:txBody>
          <a:bodyPr>
            <a:noAutofit/>
          </a:bodyPr>
          <a:lstStyle/>
          <a:p>
            <a:pPr hangingPunct="0"/>
            <a:r>
              <a:rPr lang="en-US" sz="2800" b="1" dirty="0" smtClean="0">
                <a:solidFill>
                  <a:schemeClr val="bg1"/>
                </a:solidFill>
                <a:latin typeface="Arial" panose="020B0604020202020204" pitchFamily="34" charset="0"/>
                <a:cs typeface="Arial" panose="020B0604020202020204" pitchFamily="34" charset="0"/>
              </a:rPr>
              <a:t>Week- 5</a:t>
            </a:r>
            <a:br>
              <a:rPr lang="en-US" sz="2800" b="1" dirty="0" smtClean="0">
                <a:solidFill>
                  <a:schemeClr val="bg1"/>
                </a:solidFill>
                <a:latin typeface="Arial" panose="020B0604020202020204" pitchFamily="34" charset="0"/>
                <a:cs typeface="Arial" panose="020B0604020202020204" pitchFamily="34" charset="0"/>
              </a:rPr>
            </a:br>
            <a:r>
              <a:rPr lang="en-US" sz="2800" b="1" dirty="0" smtClean="0">
                <a:solidFill>
                  <a:schemeClr val="bg1"/>
                </a:solidFill>
                <a:latin typeface="Arial" panose="020B0604020202020204" pitchFamily="34" charset="0"/>
                <a:cs typeface="Arial" panose="020B0604020202020204" pitchFamily="34" charset="0"/>
              </a:rPr>
              <a:t>Agile Methods</a:t>
            </a:r>
            <a:br>
              <a:rPr lang="en-US" sz="2800" b="1" dirty="0" smtClean="0">
                <a:solidFill>
                  <a:schemeClr val="bg1"/>
                </a:solidFill>
                <a:latin typeface="Arial" panose="020B0604020202020204" pitchFamily="34" charset="0"/>
                <a:cs typeface="Arial" panose="020B0604020202020204" pitchFamily="34" charset="0"/>
              </a:rPr>
            </a:br>
            <a:r>
              <a:rPr lang="en-US" sz="1600" dirty="0">
                <a:solidFill>
                  <a:schemeClr val="bg1"/>
                </a:solidFill>
                <a:latin typeface="Arial" panose="020B0604020202020204" pitchFamily="34" charset="0"/>
                <a:cs typeface="Arial" panose="020B0604020202020204" pitchFamily="34" charset="0"/>
              </a:rPr>
              <a:t/>
            </a:r>
            <a:br>
              <a:rPr lang="en-US" sz="1600" dirty="0">
                <a:solidFill>
                  <a:schemeClr val="bg1"/>
                </a:solidFill>
                <a:latin typeface="Arial" panose="020B0604020202020204" pitchFamily="34" charset="0"/>
                <a:cs typeface="Arial" panose="020B0604020202020204" pitchFamily="34" charset="0"/>
              </a:rPr>
            </a:br>
            <a:r>
              <a:rPr lang="en-US" sz="1600" dirty="0" smtClean="0">
                <a:solidFill>
                  <a:schemeClr val="bg1"/>
                </a:solidFill>
                <a:latin typeface="Arial" panose="020B0604020202020204" pitchFamily="34" charset="0"/>
                <a:cs typeface="Arial" panose="020B0604020202020204" pitchFamily="34" charset="0"/>
              </a:rPr>
              <a:t>Manifesto; Values; Principles; </a:t>
            </a:r>
            <a:br>
              <a:rPr lang="en-US" sz="1600" dirty="0" smtClean="0">
                <a:solidFill>
                  <a:schemeClr val="bg1"/>
                </a:solidFill>
                <a:latin typeface="Arial" panose="020B0604020202020204" pitchFamily="34" charset="0"/>
                <a:cs typeface="Arial" panose="020B0604020202020204" pitchFamily="34" charset="0"/>
              </a:rPr>
            </a:br>
            <a:r>
              <a:rPr lang="en-US" sz="2000" b="1" i="1" dirty="0" smtClean="0">
                <a:solidFill>
                  <a:schemeClr val="bg1"/>
                </a:solidFill>
                <a:latin typeface="Arial" panose="020B0604020202020204" pitchFamily="34" charset="0"/>
                <a:cs typeface="Arial" panose="020B0604020202020204" pitchFamily="34" charset="0"/>
              </a:rPr>
              <a:t/>
            </a:r>
            <a:br>
              <a:rPr lang="en-US" sz="2000" b="1" i="1" dirty="0" smtClean="0">
                <a:solidFill>
                  <a:schemeClr val="bg1"/>
                </a:solidFill>
                <a:latin typeface="Arial" panose="020B0604020202020204" pitchFamily="34" charset="0"/>
                <a:cs typeface="Arial" panose="020B0604020202020204" pitchFamily="34" charset="0"/>
              </a:rPr>
            </a:br>
            <a:r>
              <a:rPr lang="en-US" sz="1600" dirty="0" smtClean="0">
                <a:solidFill>
                  <a:schemeClr val="bg1"/>
                </a:solidFill>
                <a:latin typeface="Arial" panose="020B0604020202020204" pitchFamily="34" charset="0"/>
                <a:cs typeface="Arial" panose="020B0604020202020204" pitchFamily="34" charset="0"/>
              </a:rPr>
              <a:t>Dr. </a:t>
            </a:r>
            <a:r>
              <a:rPr lang="en-US" sz="1600" dirty="0" err="1" smtClean="0">
                <a:solidFill>
                  <a:schemeClr val="bg1"/>
                </a:solidFill>
                <a:latin typeface="Arial" panose="020B0604020202020204" pitchFamily="34" charset="0"/>
                <a:cs typeface="Arial" panose="020B0604020202020204" pitchFamily="34" charset="0"/>
              </a:rPr>
              <a:t>Bhuvan</a:t>
            </a:r>
            <a:r>
              <a:rPr lang="en-US" sz="1600" dirty="0" smtClean="0">
                <a:solidFill>
                  <a:schemeClr val="bg1"/>
                </a:solidFill>
                <a:latin typeface="Arial" panose="020B0604020202020204" pitchFamily="34" charset="0"/>
                <a:cs typeface="Arial" panose="020B0604020202020204" pitchFamily="34" charset="0"/>
              </a:rPr>
              <a:t> UNHELKAR</a:t>
            </a:r>
            <a:br>
              <a:rPr lang="en-US" sz="1600" dirty="0" smtClean="0">
                <a:solidFill>
                  <a:schemeClr val="bg1"/>
                </a:solidFill>
                <a:latin typeface="Arial" panose="020B0604020202020204" pitchFamily="34" charset="0"/>
                <a:cs typeface="Arial" panose="020B0604020202020204" pitchFamily="34" charset="0"/>
              </a:rPr>
            </a:br>
            <a:r>
              <a:rPr lang="en-US" sz="1600" dirty="0" smtClean="0">
                <a:solidFill>
                  <a:schemeClr val="bg1"/>
                </a:solidFill>
                <a:latin typeface="Arial" panose="020B0604020202020204" pitchFamily="34" charset="0"/>
                <a:cs typeface="Arial" panose="020B0604020202020204" pitchFamily="34" charset="0"/>
              </a:rPr>
              <a:t>IT Faculty, College Of Business;</a:t>
            </a:r>
            <a:br>
              <a:rPr lang="en-US" sz="1600" dirty="0" smtClean="0">
                <a:solidFill>
                  <a:schemeClr val="bg1"/>
                </a:solidFill>
                <a:latin typeface="Arial" panose="020B0604020202020204" pitchFamily="34" charset="0"/>
                <a:cs typeface="Arial" panose="020B0604020202020204" pitchFamily="34" charset="0"/>
              </a:rPr>
            </a:br>
            <a:r>
              <a:rPr lang="en-US" sz="1600" dirty="0" smtClean="0">
                <a:solidFill>
                  <a:schemeClr val="bg1"/>
                </a:solidFill>
                <a:latin typeface="Arial" panose="020B0604020202020204" pitchFamily="34" charset="0"/>
                <a:cs typeface="Arial" panose="020B0604020202020204" pitchFamily="34" charset="0"/>
              </a:rPr>
              <a:t>Office: C225; </a:t>
            </a:r>
            <a:r>
              <a:rPr lang="en-US" sz="1600" dirty="0" smtClean="0">
                <a:solidFill>
                  <a:schemeClr val="bg1"/>
                </a:solidFill>
                <a:latin typeface="Arial" panose="020B0604020202020204" pitchFamily="34" charset="0"/>
                <a:cs typeface="Arial" panose="020B0604020202020204" pitchFamily="34" charset="0"/>
                <a:hlinkClick r:id="rId3"/>
              </a:rPr>
              <a:t>bunhelkar@sar.usf.edu</a:t>
            </a:r>
            <a:r>
              <a:rPr lang="en-US" sz="1600" dirty="0" smtClean="0">
                <a:solidFill>
                  <a:schemeClr val="bg1"/>
                </a:solidFill>
                <a:latin typeface="Arial" panose="020B0604020202020204" pitchFamily="34" charset="0"/>
                <a:cs typeface="Arial" panose="020B0604020202020204" pitchFamily="34" charset="0"/>
              </a:rPr>
              <a:t>; 941-359-4654</a:t>
            </a:r>
            <a:r>
              <a:rPr lang="en-US" sz="3200" b="1" dirty="0" smtClean="0">
                <a:solidFill>
                  <a:schemeClr val="bg1"/>
                </a:solidFill>
                <a:latin typeface="Arial" panose="020B0604020202020204" pitchFamily="34" charset="0"/>
                <a:cs typeface="Arial" panose="020B0604020202020204" pitchFamily="34" charset="0"/>
              </a:rPr>
              <a:t/>
            </a:r>
            <a:br>
              <a:rPr lang="en-US" sz="3200" b="1" dirty="0" smtClean="0">
                <a:solidFill>
                  <a:schemeClr val="bg1"/>
                </a:solidFill>
                <a:latin typeface="Arial" panose="020B0604020202020204" pitchFamily="34" charset="0"/>
                <a:cs typeface="Arial" panose="020B0604020202020204" pitchFamily="34" charset="0"/>
              </a:rPr>
            </a:br>
            <a:r>
              <a:rPr lang="en-US" sz="3200" b="1" dirty="0">
                <a:solidFill>
                  <a:schemeClr val="bg1"/>
                </a:solidFill>
                <a:latin typeface="Arial" panose="020B0604020202020204" pitchFamily="34" charset="0"/>
                <a:cs typeface="Arial" panose="020B0604020202020204" pitchFamily="34" charset="0"/>
              </a:rPr>
              <a:t/>
            </a:r>
            <a:br>
              <a:rPr lang="en-US" sz="3200" b="1" dirty="0">
                <a:solidFill>
                  <a:schemeClr val="bg1"/>
                </a:solidFill>
                <a:latin typeface="Arial" panose="020B0604020202020204" pitchFamily="34" charset="0"/>
                <a:cs typeface="Arial" panose="020B0604020202020204" pitchFamily="34" charset="0"/>
              </a:rPr>
            </a:br>
            <a:endParaRPr lang="en-US" sz="3200" b="1" dirty="0">
              <a:solidFill>
                <a:schemeClr val="bg1"/>
              </a:solidFill>
              <a:latin typeface="Arial" panose="020B0604020202020204" pitchFamily="34" charset="0"/>
              <a:cs typeface="Arial" panose="020B0604020202020204" pitchFamily="34" charset="0"/>
            </a:endParaRPr>
          </a:p>
        </p:txBody>
      </p:sp>
      <p:pic>
        <p:nvPicPr>
          <p:cNvPr id="3" name="Picture 2" descr="http://usfsm.edu/wp-content/uploads/2015/06/USFSM-624x35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8186" y="21771"/>
            <a:ext cx="2925813" cy="112122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tudy-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20" y="7770"/>
            <a:ext cx="1480186" cy="1534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9864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Picture 4" descr="Highsmith agiletriangle-1.png"/>
          <p:cNvPicPr>
            <a:picLocks noChangeAspect="1"/>
          </p:cNvPicPr>
          <p:nvPr/>
        </p:nvPicPr>
        <p:blipFill>
          <a:blip r:embed="rId3" cstate="print"/>
          <a:srcRect/>
          <a:stretch>
            <a:fillRect/>
          </a:stretch>
        </p:blipFill>
        <p:spPr bwMode="auto">
          <a:xfrm>
            <a:off x="797169" y="1168400"/>
            <a:ext cx="7567246" cy="4573588"/>
          </a:xfrm>
          <a:prstGeom prst="rect">
            <a:avLst/>
          </a:prstGeom>
          <a:noFill/>
          <a:ln w="9525">
            <a:noFill/>
            <a:miter lim="800000"/>
            <a:headEnd/>
            <a:tailEnd/>
          </a:ln>
        </p:spPr>
      </p:pic>
      <p:sp>
        <p:nvSpPr>
          <p:cNvPr id="27650" name="Title 1"/>
          <p:cNvSpPr>
            <a:spLocks noGrp="1"/>
          </p:cNvSpPr>
          <p:nvPr>
            <p:ph type="title"/>
          </p:nvPr>
        </p:nvSpPr>
        <p:spPr>
          <a:xfrm>
            <a:off x="781051" y="0"/>
            <a:ext cx="7174523" cy="1143000"/>
          </a:xfrm>
        </p:spPr>
        <p:txBody>
          <a:bodyPr/>
          <a:lstStyle/>
          <a:p>
            <a:r>
              <a:rPr lang="en-US" smtClean="0">
                <a:ea typeface="ＭＳ Ｐゴシック" pitchFamily="34" charset="-128"/>
              </a:rPr>
              <a:t>The </a:t>
            </a:r>
            <a:r>
              <a:rPr lang="en-US" altLang="en-US" smtClean="0">
                <a:ea typeface="ＭＳ Ｐゴシック" pitchFamily="34" charset="-128"/>
              </a:rPr>
              <a:t>“</a:t>
            </a:r>
            <a:r>
              <a:rPr lang="en-US" smtClean="0">
                <a:ea typeface="ＭＳ Ｐゴシック" pitchFamily="34" charset="-128"/>
              </a:rPr>
              <a:t>Agile Triangle</a:t>
            </a:r>
            <a:r>
              <a:rPr lang="en-US" altLang="en-US" smtClean="0">
                <a:ea typeface="ＭＳ Ｐゴシック" pitchFamily="34" charset="-128"/>
              </a:rPr>
              <a:t>”</a:t>
            </a:r>
            <a:endParaRPr lang="en-US" smtClean="0">
              <a:ea typeface="ＭＳ Ｐゴシック" pitchFamily="34" charset="-128"/>
            </a:endParaRPr>
          </a:p>
        </p:txBody>
      </p:sp>
      <p:sp>
        <p:nvSpPr>
          <p:cNvPr id="27651" name="Content Placeholder 2"/>
          <p:cNvSpPr>
            <a:spLocks noGrp="1"/>
          </p:cNvSpPr>
          <p:nvPr>
            <p:ph idx="1"/>
          </p:nvPr>
        </p:nvSpPr>
        <p:spPr>
          <a:xfrm>
            <a:off x="609600" y="4605339"/>
            <a:ext cx="4736123" cy="1355725"/>
          </a:xfrm>
        </p:spPr>
        <p:txBody>
          <a:bodyPr/>
          <a:lstStyle/>
          <a:p>
            <a:pPr>
              <a:buFontTx/>
              <a:buNone/>
            </a:pPr>
            <a:r>
              <a:rPr lang="en-AU" sz="2400" smtClean="0">
                <a:ea typeface="ＭＳ Ｐゴシック" pitchFamily="34" charset="-128"/>
              </a:rPr>
              <a:t>    M</a:t>
            </a:r>
            <a:r>
              <a:rPr lang="en-US" sz="2400" smtClean="0">
                <a:ea typeface="ＭＳ Ｐゴシック" pitchFamily="34" charset="-128"/>
              </a:rPr>
              <a:t>easuring performance in ways that encourage agility instead of discouraging it</a:t>
            </a:r>
          </a:p>
        </p:txBody>
      </p:sp>
      <p:sp>
        <p:nvSpPr>
          <p:cNvPr id="27652" name="Rectangle 3"/>
          <p:cNvSpPr>
            <a:spLocks noChangeArrowheads="1"/>
          </p:cNvSpPr>
          <p:nvPr/>
        </p:nvSpPr>
        <p:spPr bwMode="auto">
          <a:xfrm>
            <a:off x="297474" y="6029325"/>
            <a:ext cx="7639050" cy="369888"/>
          </a:xfrm>
          <a:prstGeom prst="rect">
            <a:avLst/>
          </a:prstGeom>
          <a:noFill/>
          <a:ln w="9525">
            <a:noFill/>
            <a:miter lim="800000"/>
            <a:headEnd/>
            <a:tailEnd/>
          </a:ln>
        </p:spPr>
        <p:txBody>
          <a:bodyPr>
            <a:spAutoFit/>
          </a:bodyPr>
          <a:lstStyle/>
          <a:p>
            <a:r>
              <a:rPr lang="en-US" sz="1800">
                <a:solidFill>
                  <a:srgbClr val="800000"/>
                </a:solidFill>
              </a:rPr>
              <a:t>Jim Highsmith; Agile Project Management</a:t>
            </a:r>
          </a:p>
        </p:txBody>
      </p:sp>
    </p:spTree>
    <p:extLst>
      <p:ext uri="{BB962C8B-B14F-4D97-AF65-F5344CB8AC3E}">
        <p14:creationId xmlns:p14="http://schemas.microsoft.com/office/powerpoint/2010/main" val="160137903"/>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ctrTitle"/>
          </p:nvPr>
        </p:nvSpPr>
        <p:spPr>
          <a:xfrm>
            <a:off x="685800" y="2057400"/>
            <a:ext cx="7772400" cy="1143000"/>
          </a:xfrm>
        </p:spPr>
        <p:txBody>
          <a:bodyPr>
            <a:normAutofit fontScale="90000"/>
          </a:bodyPr>
          <a:lstStyle/>
          <a:p>
            <a:r>
              <a:rPr lang="en-US" b="1" dirty="0" smtClean="0">
                <a:solidFill>
                  <a:srgbClr val="0033CC"/>
                </a:solidFill>
              </a:rPr>
              <a:t>Sub-Module</a:t>
            </a:r>
            <a:br>
              <a:rPr lang="en-US" b="1" dirty="0" smtClean="0">
                <a:solidFill>
                  <a:srgbClr val="0033CC"/>
                </a:solidFill>
              </a:rPr>
            </a:br>
            <a:r>
              <a:rPr lang="en-US" b="1" dirty="0" smtClean="0">
                <a:solidFill>
                  <a:srgbClr val="0033CC"/>
                </a:solidFill>
                <a:latin typeface="Copperplate Gothic Bold" pitchFamily="34" charset="0"/>
              </a:rPr>
              <a:t/>
            </a:r>
            <a:br>
              <a:rPr lang="en-US" b="1" dirty="0" smtClean="0">
                <a:solidFill>
                  <a:srgbClr val="0033CC"/>
                </a:solidFill>
                <a:latin typeface="Copperplate Gothic Bold" pitchFamily="34" charset="0"/>
              </a:rPr>
            </a:br>
            <a:r>
              <a:rPr lang="en-US" b="1" dirty="0" smtClean="0">
                <a:solidFill>
                  <a:srgbClr val="990000"/>
                </a:solidFill>
                <a:latin typeface="Copperplate Gothic Bold" pitchFamily="34" charset="0"/>
              </a:rPr>
              <a:t>Agile Values</a:t>
            </a:r>
            <a:endParaRPr lang="en-US" dirty="0" smtClean="0">
              <a:solidFill>
                <a:srgbClr val="990000"/>
              </a:solidFill>
            </a:endParaRPr>
          </a:p>
        </p:txBody>
      </p:sp>
      <p:sp>
        <p:nvSpPr>
          <p:cNvPr id="23555" name="Rectangle 3"/>
          <p:cNvSpPr>
            <a:spLocks noGrp="1" noChangeArrowheads="1"/>
          </p:cNvSpPr>
          <p:nvPr>
            <p:ph type="subTitle" idx="1"/>
          </p:nvPr>
        </p:nvSpPr>
        <p:spPr>
          <a:noFill/>
          <a:ln w="1270" cap="rnd">
            <a:solidFill>
              <a:srgbClr val="993366"/>
            </a:solidFill>
            <a:prstDash val="sysDot"/>
          </a:ln>
        </p:spPr>
        <p:txBody>
          <a:bodyPr/>
          <a:lstStyle/>
          <a:p>
            <a:r>
              <a:rPr lang="en-US" sz="2800" dirty="0" smtClean="0">
                <a:solidFill>
                  <a:schemeClr val="tx1">
                    <a:lumMod val="50000"/>
                  </a:schemeClr>
                </a:solidFill>
              </a:rPr>
              <a:t>9 Values that form the basis of Agile</a:t>
            </a:r>
          </a:p>
        </p:txBody>
      </p:sp>
      <p:graphicFrame>
        <p:nvGraphicFramePr>
          <p:cNvPr id="5" name="Diagram 4"/>
          <p:cNvGraphicFramePr/>
          <p:nvPr/>
        </p:nvGraphicFramePr>
        <p:xfrm>
          <a:off x="2362200" y="6581001"/>
          <a:ext cx="4640566" cy="2769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81602" y="0"/>
            <a:ext cx="1246632" cy="197510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978770868"/>
      </p:ext>
    </p:extLst>
  </p:cSld>
  <p:clrMapOvr>
    <a:masterClrMapping/>
  </p:clrMapOvr>
  <p:transition spd="med">
    <p:random/>
    <p:sndAc>
      <p:stSnd>
        <p:snd r:embed="rId3" name="click.wav"/>
      </p:stSnd>
    </p:sndAc>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7639" y="237260"/>
            <a:ext cx="7108722" cy="6168834"/>
          </a:xfrm>
        </p:spPr>
      </p:pic>
    </p:spTree>
    <p:extLst>
      <p:ext uri="{BB962C8B-B14F-4D97-AF65-F5344CB8AC3E}">
        <p14:creationId xmlns:p14="http://schemas.microsoft.com/office/powerpoint/2010/main" val="291542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496" y="293644"/>
            <a:ext cx="8355240" cy="3516356"/>
          </a:xfr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225" y="3708928"/>
            <a:ext cx="8300874" cy="2539472"/>
          </a:xfrm>
          <a:prstGeom prst="rect">
            <a:avLst/>
          </a:prstGeom>
        </p:spPr>
      </p:pic>
    </p:spTree>
    <p:extLst>
      <p:ext uri="{BB962C8B-B14F-4D97-AF65-F5344CB8AC3E}">
        <p14:creationId xmlns:p14="http://schemas.microsoft.com/office/powerpoint/2010/main" val="13916213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oter Placeholder 3"/>
          <p:cNvSpPr>
            <a:spLocks noGrp="1"/>
          </p:cNvSpPr>
          <p:nvPr>
            <p:ph type="ftr" sz="quarter" idx="10"/>
          </p:nvPr>
        </p:nvSpPr>
        <p:spPr>
          <a:xfrm>
            <a:off x="457200" y="6356350"/>
            <a:ext cx="4876800" cy="365125"/>
          </a:xfrm>
        </p:spPr>
        <p:txBody>
          <a:bodyPr/>
          <a:lstStyle/>
          <a:p>
            <a:r>
              <a:rPr lang="en-US" dirty="0" smtClean="0"/>
              <a:t>Course: © </a:t>
            </a:r>
            <a:r>
              <a:rPr lang="en-US" dirty="0" err="1" smtClean="0"/>
              <a:t>MethodScience</a:t>
            </a:r>
            <a:endParaRPr lang="en-US" dirty="0"/>
          </a:p>
        </p:txBody>
      </p:sp>
      <p:sp>
        <p:nvSpPr>
          <p:cNvPr id="5" name="Rectangle 2"/>
          <p:cNvSpPr txBox="1">
            <a:spLocks noChangeArrowheads="1"/>
          </p:cNvSpPr>
          <p:nvPr/>
        </p:nvSpPr>
        <p:spPr bwMode="auto">
          <a:xfrm rot="19478696">
            <a:off x="-213914" y="992419"/>
            <a:ext cx="4572000" cy="1143000"/>
          </a:xfrm>
          <a:prstGeom prst="rect">
            <a:avLst/>
          </a:prstGeom>
          <a:noFill/>
          <a:ln w="9525">
            <a:noFill/>
            <a:prstDash val="dash"/>
            <a:miter lim="800000"/>
            <a:headEnd/>
            <a:tailEnd/>
          </a:ln>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0" cap="none" spc="0" normalizeH="0" baseline="0" noProof="0" dirty="0" smtClean="0">
                <a:ln>
                  <a:noFill/>
                </a:ln>
                <a:solidFill>
                  <a:srgbClr val="000099"/>
                </a:solidFill>
                <a:effectLst>
                  <a:outerShdw blurRad="50800" dist="38100" dir="2700000" algn="tl" rotWithShape="0">
                    <a:prstClr val="black">
                      <a:alpha val="40000"/>
                    </a:prstClr>
                  </a:outerShdw>
                </a:effectLst>
                <a:uLnTx/>
                <a:uFillTx/>
                <a:latin typeface="Cambria" pitchFamily="18" charset="0"/>
                <a:ea typeface="+mj-ea"/>
                <a:cs typeface="+mj-cs"/>
              </a:rPr>
              <a:t>Discussion, Q &amp; A,</a:t>
            </a:r>
            <a:r>
              <a:rPr kumimoji="0" lang="en-US" sz="2800" b="1" i="0" u="none" strike="noStrike" kern="0" cap="none" spc="0" normalizeH="0" noProof="0" dirty="0" smtClean="0">
                <a:ln>
                  <a:noFill/>
                </a:ln>
                <a:solidFill>
                  <a:srgbClr val="000099"/>
                </a:solidFill>
                <a:effectLst>
                  <a:outerShdw blurRad="50800" dist="38100" dir="2700000" algn="tl" rotWithShape="0">
                    <a:prstClr val="black">
                      <a:alpha val="40000"/>
                    </a:prstClr>
                  </a:outerShdw>
                </a:effectLst>
                <a:uLnTx/>
                <a:uFillTx/>
                <a:latin typeface="Cambria" pitchFamily="18" charset="0"/>
                <a:ea typeface="+mj-ea"/>
                <a:cs typeface="+mj-cs"/>
              </a:rPr>
              <a:t> Workshop</a:t>
            </a:r>
            <a:endParaRPr kumimoji="0" lang="en-US" sz="2800" b="1" i="0" u="none" strike="noStrike" kern="0" cap="none" spc="0" normalizeH="0" baseline="0" noProof="0" dirty="0">
              <a:ln>
                <a:noFill/>
              </a:ln>
              <a:solidFill>
                <a:srgbClr val="000099"/>
              </a:solidFill>
              <a:effectLst>
                <a:outerShdw blurRad="50800" dist="38100" dir="2700000" algn="tl" rotWithShape="0">
                  <a:prstClr val="black">
                    <a:alpha val="40000"/>
                  </a:prstClr>
                </a:outerShdw>
              </a:effectLst>
              <a:uLnTx/>
              <a:uFillTx/>
              <a:latin typeface="Cambria" pitchFamily="18" charset="0"/>
              <a:ea typeface="+mj-ea"/>
              <a:cs typeface="+mj-cs"/>
            </a:endParaRPr>
          </a:p>
        </p:txBody>
      </p:sp>
      <p:pic>
        <p:nvPicPr>
          <p:cNvPr id="6" name="Picture 4" descr="C:\Users\admin\AppData\Local\Microsoft\Windows\Temporary Internet Files\Content.IE5\CHGCWU8A\MCj04344110000[1].wmf"/>
          <p:cNvPicPr>
            <a:picLocks noChangeAspect="1" noChangeArrowheads="1"/>
          </p:cNvPicPr>
          <p:nvPr/>
        </p:nvPicPr>
        <p:blipFill>
          <a:blip r:embed="rId3" cstate="print"/>
          <a:srcRect/>
          <a:stretch>
            <a:fillRect/>
          </a:stretch>
        </p:blipFill>
        <p:spPr bwMode="auto">
          <a:xfrm>
            <a:off x="7289800" y="1143000"/>
            <a:ext cx="1625600" cy="1828800"/>
          </a:xfrm>
          <a:prstGeom prst="rect">
            <a:avLst/>
          </a:prstGeom>
          <a:noFill/>
        </p:spPr>
      </p:pic>
      <p:pic>
        <p:nvPicPr>
          <p:cNvPr id="7" name="Picture 9"/>
          <p:cNvPicPr>
            <a:picLocks noChangeAspect="1" noChangeArrowheads="1"/>
          </p:cNvPicPr>
          <p:nvPr/>
        </p:nvPicPr>
        <p:blipFill>
          <a:blip r:embed="rId4" cstate="print">
            <a:lum bright="49000" contrast="-62000"/>
          </a:blip>
          <a:srcRect/>
          <a:stretch>
            <a:fillRect/>
          </a:stretch>
        </p:blipFill>
        <p:spPr bwMode="auto">
          <a:xfrm>
            <a:off x="6105524" y="0"/>
            <a:ext cx="3038476" cy="1124476"/>
          </a:xfrm>
          <a:prstGeom prst="rect">
            <a:avLst/>
          </a:prstGeom>
          <a:noFill/>
          <a:ln w="9525">
            <a:noFill/>
            <a:miter lim="800000"/>
            <a:headEnd/>
            <a:tailEnd/>
          </a:ln>
        </p:spPr>
      </p:pic>
      <p:sp>
        <p:nvSpPr>
          <p:cNvPr id="8" name="Rectangle 3"/>
          <p:cNvSpPr txBox="1">
            <a:spLocks noChangeArrowheads="1"/>
          </p:cNvSpPr>
          <p:nvPr/>
        </p:nvSpPr>
        <p:spPr bwMode="auto">
          <a:xfrm>
            <a:off x="1143000" y="2438400"/>
            <a:ext cx="6400800" cy="2971800"/>
          </a:xfrm>
          <a:prstGeom prst="rect">
            <a:avLst/>
          </a:prstGeom>
          <a:noFill/>
          <a:ln w="1270" cap="rnd">
            <a:solidFill>
              <a:srgbClr val="993366"/>
            </a:solidFill>
            <a:prstDash val="sysDot"/>
            <a:miter lim="800000"/>
            <a:headEnd/>
            <a:tailEnd/>
          </a:ln>
          <a:effectLst/>
        </p:spPr>
        <p:txBody>
          <a:bodyPr vert="horz" wrap="square" lIns="91440" tIns="45720" rIns="91440" bIns="45720" numCol="1" anchor="t" anchorCtr="0" compatLnSpc="1">
            <a:prstTxWarp prst="textNoShape">
              <a:avLst/>
            </a:prstTxWarp>
          </a:bodyPr>
          <a:lstStyle/>
          <a:p>
            <a:pPr marL="514350" marR="0" lvl="0" indent="-514350" algn="l" defTabSz="914400" rtl="0" eaLnBrk="0" fontAlgn="base" latinLnBrk="0" hangingPunct="0">
              <a:lnSpc>
                <a:spcPct val="100000"/>
              </a:lnSpc>
              <a:spcBef>
                <a:spcPct val="20000"/>
              </a:spcBef>
              <a:spcAft>
                <a:spcPct val="0"/>
              </a:spcAft>
              <a:buClrTx/>
              <a:buSzTx/>
              <a:buFont typeface="+mj-lt"/>
              <a:buAutoNum type="alphaUcPeriod"/>
              <a:tabLst/>
              <a:defRPr/>
            </a:pPr>
            <a:r>
              <a:rPr lang="en-US" sz="2600" kern="0" dirty="0" smtClean="0">
                <a:solidFill>
                  <a:srgbClr val="800000"/>
                </a:solidFill>
                <a:latin typeface="Calibri" pitchFamily="34" charset="0"/>
              </a:rPr>
              <a:t>Compare any TWO Agile Values: discuss how they support (or not support) each other. </a:t>
            </a:r>
          </a:p>
          <a:p>
            <a:pPr marL="514350" marR="0" lvl="0" indent="-514350" algn="l" defTabSz="914400" rtl="0" eaLnBrk="0" fontAlgn="base" latinLnBrk="0" hangingPunct="0">
              <a:lnSpc>
                <a:spcPct val="100000"/>
              </a:lnSpc>
              <a:spcBef>
                <a:spcPct val="20000"/>
              </a:spcBef>
              <a:spcAft>
                <a:spcPct val="0"/>
              </a:spcAft>
              <a:buClrTx/>
              <a:buSzTx/>
              <a:buFont typeface="+mj-lt"/>
              <a:buAutoNum type="alphaUcPeriod"/>
              <a:tabLst/>
              <a:defRPr/>
            </a:pPr>
            <a:r>
              <a:rPr lang="en-US" sz="2600" kern="0" dirty="0" smtClean="0">
                <a:solidFill>
                  <a:srgbClr val="800000"/>
                </a:solidFill>
                <a:latin typeface="Calibri" pitchFamily="34" charset="0"/>
              </a:rPr>
              <a:t>While Agile Value makes minimal sense to you? Which one makes the </a:t>
            </a:r>
            <a:r>
              <a:rPr lang="en-US" sz="2600" kern="0" smtClean="0">
                <a:solidFill>
                  <a:srgbClr val="800000"/>
                </a:solidFill>
                <a:latin typeface="Calibri" pitchFamily="34" charset="0"/>
              </a:rPr>
              <a:t>most sense?</a:t>
            </a:r>
            <a:endParaRPr lang="en-US" sz="2600" kern="0" dirty="0" smtClean="0">
              <a:solidFill>
                <a:srgbClr val="800000"/>
              </a:solidFill>
              <a:latin typeface="Calibri" pitchFamily="34" charset="0"/>
            </a:endParaRPr>
          </a:p>
        </p:txBody>
      </p:sp>
      <p:sp>
        <p:nvSpPr>
          <p:cNvPr id="9" name="Slide Number Placeholder 8"/>
          <p:cNvSpPr>
            <a:spLocks noGrp="1"/>
          </p:cNvSpPr>
          <p:nvPr>
            <p:ph type="sldNum" sz="quarter" idx="11"/>
          </p:nvPr>
        </p:nvSpPr>
        <p:spPr/>
        <p:txBody>
          <a:bodyPr/>
          <a:lstStyle/>
          <a:p>
            <a:fld id="{C875F366-C446-4B97-B257-F362FC5B2650}" type="slidenum">
              <a:rPr lang="en-US" smtClean="0"/>
              <a:pPr/>
              <a:t>14</a:t>
            </a:fld>
            <a:endParaRPr lang="en-US"/>
          </a:p>
        </p:txBody>
      </p:sp>
    </p:spTree>
    <p:extLst>
      <p:ext uri="{BB962C8B-B14F-4D97-AF65-F5344CB8AC3E}">
        <p14:creationId xmlns:p14="http://schemas.microsoft.com/office/powerpoint/2010/main" val="2915367003"/>
      </p:ext>
    </p:extLst>
  </p:cSld>
  <p:clrMapOvr>
    <a:masterClrMapping/>
  </p:clrMapOvr>
  <p:transition>
    <p:sndAc>
      <p:stSnd>
        <p:snd r:embed="rId2" name="click.wav"/>
      </p:stSnd>
    </p:sndAc>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ctrTitle"/>
          </p:nvPr>
        </p:nvSpPr>
        <p:spPr>
          <a:xfrm>
            <a:off x="685800" y="2057400"/>
            <a:ext cx="7772400" cy="1143000"/>
          </a:xfrm>
        </p:spPr>
        <p:txBody>
          <a:bodyPr>
            <a:normAutofit fontScale="90000"/>
          </a:bodyPr>
          <a:lstStyle/>
          <a:p>
            <a:r>
              <a:rPr lang="en-US" b="1" dirty="0" smtClean="0">
                <a:solidFill>
                  <a:srgbClr val="0033CC"/>
                </a:solidFill>
              </a:rPr>
              <a:t>Sub-Module</a:t>
            </a:r>
            <a:br>
              <a:rPr lang="en-US" b="1" dirty="0" smtClean="0">
                <a:solidFill>
                  <a:srgbClr val="0033CC"/>
                </a:solidFill>
              </a:rPr>
            </a:br>
            <a:r>
              <a:rPr lang="en-US" b="1" dirty="0" smtClean="0">
                <a:solidFill>
                  <a:srgbClr val="0033CC"/>
                </a:solidFill>
                <a:latin typeface="Copperplate Gothic Bold" pitchFamily="34" charset="0"/>
              </a:rPr>
              <a:t/>
            </a:r>
            <a:br>
              <a:rPr lang="en-US" b="1" dirty="0" smtClean="0">
                <a:solidFill>
                  <a:srgbClr val="0033CC"/>
                </a:solidFill>
                <a:latin typeface="Copperplate Gothic Bold" pitchFamily="34" charset="0"/>
              </a:rPr>
            </a:br>
            <a:r>
              <a:rPr lang="en-US" b="1" dirty="0" smtClean="0">
                <a:solidFill>
                  <a:srgbClr val="990000"/>
                </a:solidFill>
                <a:latin typeface="Copperplate Gothic Bold" pitchFamily="34" charset="0"/>
              </a:rPr>
              <a:t>Agile Principles</a:t>
            </a:r>
            <a:endParaRPr lang="en-US" dirty="0" smtClean="0">
              <a:solidFill>
                <a:srgbClr val="990000"/>
              </a:solidFill>
            </a:endParaRPr>
          </a:p>
        </p:txBody>
      </p:sp>
      <p:sp>
        <p:nvSpPr>
          <p:cNvPr id="23555" name="Rectangle 3"/>
          <p:cNvSpPr>
            <a:spLocks noGrp="1" noChangeArrowheads="1"/>
          </p:cNvSpPr>
          <p:nvPr>
            <p:ph type="subTitle" idx="1"/>
          </p:nvPr>
        </p:nvSpPr>
        <p:spPr>
          <a:noFill/>
          <a:ln w="1270" cap="rnd">
            <a:solidFill>
              <a:srgbClr val="993366"/>
            </a:solidFill>
            <a:prstDash val="sysDot"/>
          </a:ln>
        </p:spPr>
        <p:txBody>
          <a:bodyPr/>
          <a:lstStyle/>
          <a:p>
            <a:r>
              <a:rPr lang="en-US" sz="2800" dirty="0" smtClean="0">
                <a:solidFill>
                  <a:schemeClr val="tx1">
                    <a:lumMod val="50000"/>
                  </a:schemeClr>
                </a:solidFill>
              </a:rPr>
              <a:t>X 12 – followed in Practice</a:t>
            </a:r>
          </a:p>
        </p:txBody>
      </p:sp>
      <p:graphicFrame>
        <p:nvGraphicFramePr>
          <p:cNvPr id="5" name="Diagram 4"/>
          <p:cNvGraphicFramePr/>
          <p:nvPr/>
        </p:nvGraphicFramePr>
        <p:xfrm>
          <a:off x="2362200" y="6581001"/>
          <a:ext cx="4640566" cy="2769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81602" y="0"/>
            <a:ext cx="1246632" cy="197510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1947781524"/>
      </p:ext>
    </p:extLst>
  </p:cSld>
  <p:clrMapOvr>
    <a:masterClrMapping/>
  </p:clrMapOvr>
  <p:transition spd="med">
    <p:random/>
    <p:sndAc>
      <p:stSnd>
        <p:snd r:embed="rId3" name="click.wav"/>
      </p:stSnd>
    </p:sndAc>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066800"/>
            <a:ext cx="7892972" cy="5033962"/>
          </a:xfrm>
        </p:spPr>
      </p:pic>
    </p:spTree>
    <p:extLst>
      <p:ext uri="{BB962C8B-B14F-4D97-AF65-F5344CB8AC3E}">
        <p14:creationId xmlns:p14="http://schemas.microsoft.com/office/powerpoint/2010/main" val="36980654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274638"/>
            <a:ext cx="7200910" cy="6348502"/>
          </a:xfrm>
        </p:spPr>
      </p:pic>
    </p:spTree>
    <p:extLst>
      <p:ext uri="{BB962C8B-B14F-4D97-AF65-F5344CB8AC3E}">
        <p14:creationId xmlns:p14="http://schemas.microsoft.com/office/powerpoint/2010/main" val="3723871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1800" y="858838"/>
            <a:ext cx="8440854" cy="4754562"/>
          </a:xfrm>
        </p:spPr>
      </p:pic>
    </p:spTree>
    <p:extLst>
      <p:ext uri="{BB962C8B-B14F-4D97-AF65-F5344CB8AC3E}">
        <p14:creationId xmlns:p14="http://schemas.microsoft.com/office/powerpoint/2010/main" val="157658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0200" y="685800"/>
            <a:ext cx="8178800" cy="5442818"/>
          </a:xfrm>
        </p:spPr>
      </p:pic>
    </p:spTree>
    <p:extLst>
      <p:ext uri="{BB962C8B-B14F-4D97-AF65-F5344CB8AC3E}">
        <p14:creationId xmlns:p14="http://schemas.microsoft.com/office/powerpoint/2010/main" val="1798119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464574" y="1417638"/>
            <a:ext cx="8229600" cy="4525963"/>
          </a:xfrm>
        </p:spPr>
        <p:txBody>
          <a:bodyPr>
            <a:noAutofit/>
          </a:bodyPr>
          <a:lstStyle/>
          <a:p>
            <a:r>
              <a:rPr lang="en-US" sz="2800" dirty="0" smtClean="0"/>
              <a:t>What Comprises Agile?</a:t>
            </a:r>
          </a:p>
          <a:p>
            <a:r>
              <a:rPr lang="en-US" sz="2800" dirty="0" smtClean="0"/>
              <a:t>The </a:t>
            </a:r>
            <a:r>
              <a:rPr lang="en-US" sz="2800" dirty="0"/>
              <a:t>Agile Manifesto, Agile Values, and 12 Agile Principles </a:t>
            </a:r>
            <a:r>
              <a:rPr lang="en-US" sz="2800" dirty="0" smtClean="0"/>
              <a:t>(</a:t>
            </a:r>
            <a:r>
              <a:rPr lang="en-US" sz="2800" dirty="0"/>
              <a:t>Pages 35 to 42; and Page </a:t>
            </a:r>
            <a:r>
              <a:rPr lang="en-US" sz="2800" dirty="0" smtClean="0"/>
              <a:t>47)</a:t>
            </a:r>
            <a:endParaRPr lang="en-US" sz="2800" dirty="0"/>
          </a:p>
          <a:p>
            <a:r>
              <a:rPr lang="en-US" sz="2800" dirty="0" smtClean="0"/>
              <a:t>Core </a:t>
            </a:r>
            <a:r>
              <a:rPr lang="en-US" sz="2800" dirty="0"/>
              <a:t>Agile values and </a:t>
            </a:r>
            <a:r>
              <a:rPr lang="en-US" sz="2800" dirty="0" smtClean="0"/>
              <a:t>behaviors (9 of them)</a:t>
            </a:r>
          </a:p>
          <a:p>
            <a:r>
              <a:rPr lang="en-US" sz="2800" dirty="0" smtClean="0"/>
              <a:t>Agile Principles (</a:t>
            </a:r>
            <a:r>
              <a:rPr lang="en-US" sz="2800" dirty="0"/>
              <a:t>Table </a:t>
            </a:r>
            <a:r>
              <a:rPr lang="en-US" sz="2800" dirty="0" smtClean="0"/>
              <a:t>2.3)</a:t>
            </a:r>
          </a:p>
          <a:p>
            <a:r>
              <a:rPr lang="en-US" sz="2800" dirty="0" smtClean="0"/>
              <a:t>Agile principles </a:t>
            </a:r>
            <a:r>
              <a:rPr lang="en-US" sz="2800" dirty="0"/>
              <a:t>into 4 categories: Customer-centric, Developer-centric, Architecture-centric and </a:t>
            </a:r>
            <a:r>
              <a:rPr lang="en-US" sz="2800" dirty="0" smtClean="0"/>
              <a:t>Management-centric (Figure 2.2).</a:t>
            </a:r>
            <a:endParaRPr lang="en-US" sz="2800" dirty="0"/>
          </a:p>
          <a:p>
            <a:r>
              <a:rPr lang="en-US" sz="2800" dirty="0" smtClean="0"/>
              <a:t>"</a:t>
            </a:r>
            <a:r>
              <a:rPr lang="en-US" sz="2800" dirty="0"/>
              <a:t>A Practical Agile </a:t>
            </a:r>
            <a:r>
              <a:rPr lang="en-US" sz="2800" dirty="0" smtClean="0"/>
              <a:t>Manifesto“ (</a:t>
            </a:r>
            <a:r>
              <a:rPr lang="en-US" sz="2800" dirty="0"/>
              <a:t>Pages 59 </a:t>
            </a:r>
            <a:r>
              <a:rPr lang="en-US" sz="2800" dirty="0" smtClean="0"/>
              <a:t>– 62) </a:t>
            </a:r>
            <a:endParaRPr lang="en-US" sz="2800" dirty="0"/>
          </a:p>
          <a:p>
            <a:r>
              <a:rPr lang="en-US" sz="2800" dirty="0"/>
              <a:t>What is Scrum? And Introduction (Page 47)</a:t>
            </a:r>
          </a:p>
          <a:p>
            <a:r>
              <a:rPr lang="en-US" sz="2800" dirty="0" smtClean="0"/>
              <a:t>Summary &amp; Consolidation</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83518" y="296918"/>
            <a:ext cx="1303282" cy="130328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31120902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oter Placeholder 3"/>
          <p:cNvSpPr>
            <a:spLocks noGrp="1"/>
          </p:cNvSpPr>
          <p:nvPr>
            <p:ph type="ftr" sz="quarter" idx="10"/>
          </p:nvPr>
        </p:nvSpPr>
        <p:spPr>
          <a:xfrm>
            <a:off x="457200" y="6356350"/>
            <a:ext cx="4876800" cy="365125"/>
          </a:xfrm>
        </p:spPr>
        <p:txBody>
          <a:bodyPr/>
          <a:lstStyle/>
          <a:p>
            <a:r>
              <a:rPr lang="en-US" dirty="0" smtClean="0"/>
              <a:t>Course: © </a:t>
            </a:r>
            <a:r>
              <a:rPr lang="en-US" dirty="0" err="1" smtClean="0"/>
              <a:t>MethodScience</a:t>
            </a:r>
            <a:endParaRPr lang="en-US" dirty="0"/>
          </a:p>
        </p:txBody>
      </p:sp>
      <p:sp>
        <p:nvSpPr>
          <p:cNvPr id="5" name="Rectangle 2"/>
          <p:cNvSpPr txBox="1">
            <a:spLocks noChangeArrowheads="1"/>
          </p:cNvSpPr>
          <p:nvPr/>
        </p:nvSpPr>
        <p:spPr bwMode="auto">
          <a:xfrm rot="19478696">
            <a:off x="-213914" y="992419"/>
            <a:ext cx="4572000" cy="1143000"/>
          </a:xfrm>
          <a:prstGeom prst="rect">
            <a:avLst/>
          </a:prstGeom>
          <a:noFill/>
          <a:ln w="9525">
            <a:noFill/>
            <a:prstDash val="dash"/>
            <a:miter lim="800000"/>
            <a:headEnd/>
            <a:tailEnd/>
          </a:ln>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0" cap="none" spc="0" normalizeH="0" baseline="0" noProof="0" dirty="0" smtClean="0">
                <a:ln>
                  <a:noFill/>
                </a:ln>
                <a:solidFill>
                  <a:srgbClr val="000099"/>
                </a:solidFill>
                <a:effectLst>
                  <a:outerShdw blurRad="50800" dist="38100" dir="2700000" algn="tl" rotWithShape="0">
                    <a:prstClr val="black">
                      <a:alpha val="40000"/>
                    </a:prstClr>
                  </a:outerShdw>
                </a:effectLst>
                <a:uLnTx/>
                <a:uFillTx/>
                <a:latin typeface="Cambria" pitchFamily="18" charset="0"/>
                <a:ea typeface="+mj-ea"/>
                <a:cs typeface="+mj-cs"/>
              </a:rPr>
              <a:t>Discussion, Q &amp; A,</a:t>
            </a:r>
            <a:r>
              <a:rPr kumimoji="0" lang="en-US" sz="2800" b="1" i="0" u="none" strike="noStrike" kern="0" cap="none" spc="0" normalizeH="0" noProof="0" dirty="0" smtClean="0">
                <a:ln>
                  <a:noFill/>
                </a:ln>
                <a:solidFill>
                  <a:srgbClr val="000099"/>
                </a:solidFill>
                <a:effectLst>
                  <a:outerShdw blurRad="50800" dist="38100" dir="2700000" algn="tl" rotWithShape="0">
                    <a:prstClr val="black">
                      <a:alpha val="40000"/>
                    </a:prstClr>
                  </a:outerShdw>
                </a:effectLst>
                <a:uLnTx/>
                <a:uFillTx/>
                <a:latin typeface="Cambria" pitchFamily="18" charset="0"/>
                <a:ea typeface="+mj-ea"/>
                <a:cs typeface="+mj-cs"/>
              </a:rPr>
              <a:t> Workshop</a:t>
            </a:r>
            <a:endParaRPr kumimoji="0" lang="en-US" sz="2800" b="1" i="0" u="none" strike="noStrike" kern="0" cap="none" spc="0" normalizeH="0" baseline="0" noProof="0" dirty="0">
              <a:ln>
                <a:noFill/>
              </a:ln>
              <a:solidFill>
                <a:srgbClr val="000099"/>
              </a:solidFill>
              <a:effectLst>
                <a:outerShdw blurRad="50800" dist="38100" dir="2700000" algn="tl" rotWithShape="0">
                  <a:prstClr val="black">
                    <a:alpha val="40000"/>
                  </a:prstClr>
                </a:outerShdw>
              </a:effectLst>
              <a:uLnTx/>
              <a:uFillTx/>
              <a:latin typeface="Cambria" pitchFamily="18" charset="0"/>
              <a:ea typeface="+mj-ea"/>
              <a:cs typeface="+mj-cs"/>
            </a:endParaRPr>
          </a:p>
        </p:txBody>
      </p:sp>
      <p:pic>
        <p:nvPicPr>
          <p:cNvPr id="6" name="Picture 4" descr="C:\Users\admin\AppData\Local\Microsoft\Windows\Temporary Internet Files\Content.IE5\CHGCWU8A\MCj04344110000[1].wmf"/>
          <p:cNvPicPr>
            <a:picLocks noChangeAspect="1" noChangeArrowheads="1"/>
          </p:cNvPicPr>
          <p:nvPr/>
        </p:nvPicPr>
        <p:blipFill>
          <a:blip r:embed="rId3" cstate="print"/>
          <a:srcRect/>
          <a:stretch>
            <a:fillRect/>
          </a:stretch>
        </p:blipFill>
        <p:spPr bwMode="auto">
          <a:xfrm>
            <a:off x="7289800" y="1143000"/>
            <a:ext cx="1625600" cy="1828800"/>
          </a:xfrm>
          <a:prstGeom prst="rect">
            <a:avLst/>
          </a:prstGeom>
          <a:noFill/>
        </p:spPr>
      </p:pic>
      <p:pic>
        <p:nvPicPr>
          <p:cNvPr id="7" name="Picture 9"/>
          <p:cNvPicPr>
            <a:picLocks noChangeAspect="1" noChangeArrowheads="1"/>
          </p:cNvPicPr>
          <p:nvPr/>
        </p:nvPicPr>
        <p:blipFill>
          <a:blip r:embed="rId4" cstate="print">
            <a:lum bright="49000" contrast="-62000"/>
          </a:blip>
          <a:srcRect/>
          <a:stretch>
            <a:fillRect/>
          </a:stretch>
        </p:blipFill>
        <p:spPr bwMode="auto">
          <a:xfrm>
            <a:off x="6105524" y="0"/>
            <a:ext cx="3038476" cy="1124476"/>
          </a:xfrm>
          <a:prstGeom prst="rect">
            <a:avLst/>
          </a:prstGeom>
          <a:noFill/>
          <a:ln w="9525">
            <a:noFill/>
            <a:miter lim="800000"/>
            <a:headEnd/>
            <a:tailEnd/>
          </a:ln>
        </p:spPr>
      </p:pic>
      <p:sp>
        <p:nvSpPr>
          <p:cNvPr id="8" name="Rectangle 3"/>
          <p:cNvSpPr txBox="1">
            <a:spLocks noChangeArrowheads="1"/>
          </p:cNvSpPr>
          <p:nvPr/>
        </p:nvSpPr>
        <p:spPr bwMode="auto">
          <a:xfrm>
            <a:off x="1143000" y="2438400"/>
            <a:ext cx="6400800" cy="2971800"/>
          </a:xfrm>
          <a:prstGeom prst="rect">
            <a:avLst/>
          </a:prstGeom>
          <a:noFill/>
          <a:ln w="1270" cap="rnd">
            <a:solidFill>
              <a:srgbClr val="993366"/>
            </a:solidFill>
            <a:prstDash val="sysDot"/>
            <a:miter lim="800000"/>
            <a:headEnd/>
            <a:tailEnd/>
          </a:ln>
          <a:effectLst/>
        </p:spPr>
        <p:txBody>
          <a:bodyPr vert="horz" wrap="square" lIns="91440" tIns="45720" rIns="91440" bIns="45720" numCol="1" anchor="t" anchorCtr="0" compatLnSpc="1">
            <a:prstTxWarp prst="textNoShape">
              <a:avLst/>
            </a:prstTxWarp>
          </a:bodyPr>
          <a:lstStyle/>
          <a:p>
            <a:pPr marL="514350" marR="0" lvl="0" indent="-514350" algn="l" defTabSz="914400" rtl="0" eaLnBrk="0" fontAlgn="base" latinLnBrk="0" hangingPunct="0">
              <a:lnSpc>
                <a:spcPct val="100000"/>
              </a:lnSpc>
              <a:spcBef>
                <a:spcPct val="20000"/>
              </a:spcBef>
              <a:spcAft>
                <a:spcPct val="0"/>
              </a:spcAft>
              <a:buClrTx/>
              <a:buSzTx/>
              <a:buFont typeface="+mj-lt"/>
              <a:buAutoNum type="alphaUcPeriod"/>
              <a:tabLst/>
              <a:defRPr/>
            </a:pPr>
            <a:r>
              <a:rPr lang="en-US" sz="2600" kern="0" dirty="0" smtClean="0">
                <a:solidFill>
                  <a:srgbClr val="800000"/>
                </a:solidFill>
                <a:latin typeface="Calibri" pitchFamily="34" charset="0"/>
              </a:rPr>
              <a:t>Select any ONE Agile principle from the Contextual group of Agile principles</a:t>
            </a:r>
          </a:p>
          <a:p>
            <a:pPr marL="514350" marR="0" lvl="0" indent="-514350" algn="l" defTabSz="914400" rtl="0" eaLnBrk="0" fontAlgn="base" latinLnBrk="0" hangingPunct="0">
              <a:lnSpc>
                <a:spcPct val="100000"/>
              </a:lnSpc>
              <a:spcBef>
                <a:spcPct val="20000"/>
              </a:spcBef>
              <a:spcAft>
                <a:spcPct val="0"/>
              </a:spcAft>
              <a:buClrTx/>
              <a:buSzTx/>
              <a:buFont typeface="+mj-lt"/>
              <a:buAutoNum type="alphaUcPeriod"/>
              <a:tabLst/>
              <a:defRPr/>
            </a:pPr>
            <a:r>
              <a:rPr lang="en-US" sz="2600" kern="0" dirty="0" smtClean="0">
                <a:solidFill>
                  <a:srgbClr val="800000"/>
                </a:solidFill>
                <a:latin typeface="Calibri" pitchFamily="34" charset="0"/>
              </a:rPr>
              <a:t>Write one sentence on WHY the Agile principle you selected belongs to that particular Contextual group?</a:t>
            </a:r>
          </a:p>
          <a:p>
            <a:pPr marL="514350" marR="0" lvl="0" indent="-514350" algn="l" defTabSz="914400" rtl="0" eaLnBrk="0" fontAlgn="base" latinLnBrk="0" hangingPunct="0">
              <a:lnSpc>
                <a:spcPct val="100000"/>
              </a:lnSpc>
              <a:spcBef>
                <a:spcPct val="20000"/>
              </a:spcBef>
              <a:spcAft>
                <a:spcPct val="0"/>
              </a:spcAft>
              <a:buClrTx/>
              <a:buSzTx/>
              <a:buFont typeface="+mj-lt"/>
              <a:buAutoNum type="alphaUcPeriod"/>
              <a:tabLst/>
              <a:defRPr/>
            </a:pPr>
            <a:r>
              <a:rPr lang="en-US" sz="2600" kern="0" dirty="0" smtClean="0">
                <a:solidFill>
                  <a:srgbClr val="800000"/>
                </a:solidFill>
                <a:latin typeface="Calibri" pitchFamily="34" charset="0"/>
              </a:rPr>
              <a:t>Write 1-2 sentences on its Agile Interpretation and corresponding Planned method Interpretation</a:t>
            </a:r>
          </a:p>
        </p:txBody>
      </p:sp>
      <p:sp>
        <p:nvSpPr>
          <p:cNvPr id="9" name="Slide Number Placeholder 8"/>
          <p:cNvSpPr>
            <a:spLocks noGrp="1"/>
          </p:cNvSpPr>
          <p:nvPr>
            <p:ph type="sldNum" sz="quarter" idx="11"/>
          </p:nvPr>
        </p:nvSpPr>
        <p:spPr/>
        <p:txBody>
          <a:bodyPr/>
          <a:lstStyle/>
          <a:p>
            <a:fld id="{C875F366-C446-4B97-B257-F362FC5B2650}" type="slidenum">
              <a:rPr lang="en-US" smtClean="0"/>
              <a:pPr/>
              <a:t>20</a:t>
            </a:fld>
            <a:endParaRPr lang="en-US"/>
          </a:p>
        </p:txBody>
      </p:sp>
    </p:spTree>
    <p:extLst>
      <p:ext uri="{BB962C8B-B14F-4D97-AF65-F5344CB8AC3E}">
        <p14:creationId xmlns:p14="http://schemas.microsoft.com/office/powerpoint/2010/main" val="586619370"/>
      </p:ext>
    </p:extLst>
  </p:cSld>
  <p:clrMapOvr>
    <a:masterClrMapping/>
  </p:clrMapOvr>
  <p:transition>
    <p:sndAc>
      <p:stSnd>
        <p:snd r:embed="rId2" name="click.wav"/>
      </p:stSnd>
    </p:sndAc>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ctrTitle"/>
          </p:nvPr>
        </p:nvSpPr>
        <p:spPr>
          <a:xfrm>
            <a:off x="685800" y="2057400"/>
            <a:ext cx="7772400" cy="1143000"/>
          </a:xfrm>
        </p:spPr>
        <p:txBody>
          <a:bodyPr>
            <a:normAutofit fontScale="90000"/>
          </a:bodyPr>
          <a:lstStyle/>
          <a:p>
            <a:r>
              <a:rPr lang="en-US" b="1" dirty="0" smtClean="0">
                <a:solidFill>
                  <a:srgbClr val="0033CC"/>
                </a:solidFill>
              </a:rPr>
              <a:t>Sub-Module</a:t>
            </a:r>
            <a:br>
              <a:rPr lang="en-US" b="1" dirty="0" smtClean="0">
                <a:solidFill>
                  <a:srgbClr val="0033CC"/>
                </a:solidFill>
              </a:rPr>
            </a:br>
            <a:r>
              <a:rPr lang="en-US" b="1" dirty="0" smtClean="0">
                <a:solidFill>
                  <a:srgbClr val="0033CC"/>
                </a:solidFill>
                <a:latin typeface="Copperplate Gothic Bold" pitchFamily="34" charset="0"/>
              </a:rPr>
              <a:t/>
            </a:r>
            <a:br>
              <a:rPr lang="en-US" b="1" dirty="0" smtClean="0">
                <a:solidFill>
                  <a:srgbClr val="0033CC"/>
                </a:solidFill>
                <a:latin typeface="Copperplate Gothic Bold" pitchFamily="34" charset="0"/>
              </a:rPr>
            </a:br>
            <a:r>
              <a:rPr lang="en-US" b="1" dirty="0" smtClean="0">
                <a:solidFill>
                  <a:srgbClr val="990000"/>
                </a:solidFill>
                <a:latin typeface="Copperplate Gothic Bold" pitchFamily="34" charset="0"/>
              </a:rPr>
              <a:t>A Practical Agile Manifesto</a:t>
            </a:r>
            <a:endParaRPr lang="en-US" dirty="0" smtClean="0">
              <a:solidFill>
                <a:srgbClr val="990000"/>
              </a:solidFill>
            </a:endParaRPr>
          </a:p>
        </p:txBody>
      </p:sp>
      <p:sp>
        <p:nvSpPr>
          <p:cNvPr id="23555" name="Rectangle 3"/>
          <p:cNvSpPr>
            <a:spLocks noGrp="1" noChangeArrowheads="1"/>
          </p:cNvSpPr>
          <p:nvPr>
            <p:ph type="subTitle" idx="1"/>
          </p:nvPr>
        </p:nvSpPr>
        <p:spPr>
          <a:noFill/>
          <a:ln w="1270" cap="rnd">
            <a:solidFill>
              <a:srgbClr val="993366"/>
            </a:solidFill>
            <a:prstDash val="sysDot"/>
          </a:ln>
        </p:spPr>
        <p:txBody>
          <a:bodyPr/>
          <a:lstStyle/>
          <a:p>
            <a:r>
              <a:rPr lang="en-US" sz="2800" dirty="0" smtClean="0">
                <a:solidFill>
                  <a:schemeClr val="tx1">
                    <a:lumMod val="50000"/>
                  </a:schemeClr>
                </a:solidFill>
              </a:rPr>
              <a:t>Fundamental of a Composite Approach to Projects</a:t>
            </a:r>
          </a:p>
        </p:txBody>
      </p:sp>
      <p:graphicFrame>
        <p:nvGraphicFramePr>
          <p:cNvPr id="5" name="Diagram 4"/>
          <p:cNvGraphicFramePr/>
          <p:nvPr/>
        </p:nvGraphicFramePr>
        <p:xfrm>
          <a:off x="2362200" y="6581001"/>
          <a:ext cx="4640566" cy="2769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81602" y="0"/>
            <a:ext cx="1246632" cy="197510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2353316362"/>
      </p:ext>
    </p:extLst>
  </p:cSld>
  <p:clrMapOvr>
    <a:masterClrMapping/>
  </p:clrMapOvr>
  <p:transition spd="med">
    <p:random/>
    <p:sndAc>
      <p:stSnd>
        <p:snd r:embed="rId3" name="click.wav"/>
      </p:stSnd>
    </p:sndAc>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29028"/>
            <a:ext cx="8488770" cy="6295571"/>
          </a:xfrm>
        </p:spPr>
      </p:pic>
    </p:spTree>
    <p:extLst>
      <p:ext uri="{BB962C8B-B14F-4D97-AF65-F5344CB8AC3E}">
        <p14:creationId xmlns:p14="http://schemas.microsoft.com/office/powerpoint/2010/main" val="27103231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6748" y="1981200"/>
            <a:ext cx="8190504" cy="3016477"/>
          </a:xfrm>
        </p:spPr>
      </p:pic>
    </p:spTree>
    <p:extLst>
      <p:ext uri="{BB962C8B-B14F-4D97-AF65-F5344CB8AC3E}">
        <p14:creationId xmlns:p14="http://schemas.microsoft.com/office/powerpoint/2010/main" val="1180953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oter Placeholder 3"/>
          <p:cNvSpPr>
            <a:spLocks noGrp="1"/>
          </p:cNvSpPr>
          <p:nvPr>
            <p:ph type="ftr" sz="quarter" idx="10"/>
          </p:nvPr>
        </p:nvSpPr>
        <p:spPr>
          <a:xfrm>
            <a:off x="457200" y="6356350"/>
            <a:ext cx="4876800" cy="365125"/>
          </a:xfrm>
        </p:spPr>
        <p:txBody>
          <a:bodyPr/>
          <a:lstStyle/>
          <a:p>
            <a:r>
              <a:rPr lang="en-US" dirty="0" smtClean="0"/>
              <a:t>Course: © </a:t>
            </a:r>
            <a:r>
              <a:rPr lang="en-US" dirty="0" err="1" smtClean="0"/>
              <a:t>MethodScience</a:t>
            </a:r>
            <a:endParaRPr lang="en-US" dirty="0"/>
          </a:p>
        </p:txBody>
      </p:sp>
      <p:sp>
        <p:nvSpPr>
          <p:cNvPr id="5" name="Rectangle 2"/>
          <p:cNvSpPr txBox="1">
            <a:spLocks noChangeArrowheads="1"/>
          </p:cNvSpPr>
          <p:nvPr/>
        </p:nvSpPr>
        <p:spPr bwMode="auto">
          <a:xfrm rot="19478696">
            <a:off x="-213914" y="992419"/>
            <a:ext cx="4572000" cy="1143000"/>
          </a:xfrm>
          <a:prstGeom prst="rect">
            <a:avLst/>
          </a:prstGeom>
          <a:noFill/>
          <a:ln w="9525">
            <a:noFill/>
            <a:prstDash val="dash"/>
            <a:miter lim="800000"/>
            <a:headEnd/>
            <a:tailEnd/>
          </a:ln>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0" cap="none" spc="0" normalizeH="0" baseline="0" noProof="0" dirty="0" smtClean="0">
                <a:ln>
                  <a:noFill/>
                </a:ln>
                <a:solidFill>
                  <a:srgbClr val="000099"/>
                </a:solidFill>
                <a:effectLst>
                  <a:outerShdw blurRad="50800" dist="38100" dir="2700000" algn="tl" rotWithShape="0">
                    <a:prstClr val="black">
                      <a:alpha val="40000"/>
                    </a:prstClr>
                  </a:outerShdw>
                </a:effectLst>
                <a:uLnTx/>
                <a:uFillTx/>
                <a:latin typeface="Cambria" pitchFamily="18" charset="0"/>
                <a:ea typeface="+mj-ea"/>
                <a:cs typeface="+mj-cs"/>
              </a:rPr>
              <a:t>Discussion, Q &amp; A,</a:t>
            </a:r>
            <a:r>
              <a:rPr kumimoji="0" lang="en-US" sz="2800" b="1" i="0" u="none" strike="noStrike" kern="0" cap="none" spc="0" normalizeH="0" noProof="0" dirty="0" smtClean="0">
                <a:ln>
                  <a:noFill/>
                </a:ln>
                <a:solidFill>
                  <a:srgbClr val="000099"/>
                </a:solidFill>
                <a:effectLst>
                  <a:outerShdw blurRad="50800" dist="38100" dir="2700000" algn="tl" rotWithShape="0">
                    <a:prstClr val="black">
                      <a:alpha val="40000"/>
                    </a:prstClr>
                  </a:outerShdw>
                </a:effectLst>
                <a:uLnTx/>
                <a:uFillTx/>
                <a:latin typeface="Cambria" pitchFamily="18" charset="0"/>
                <a:ea typeface="+mj-ea"/>
                <a:cs typeface="+mj-cs"/>
              </a:rPr>
              <a:t> Workshop</a:t>
            </a:r>
            <a:endParaRPr kumimoji="0" lang="en-US" sz="2800" b="1" i="0" u="none" strike="noStrike" kern="0" cap="none" spc="0" normalizeH="0" baseline="0" noProof="0" dirty="0">
              <a:ln>
                <a:noFill/>
              </a:ln>
              <a:solidFill>
                <a:srgbClr val="000099"/>
              </a:solidFill>
              <a:effectLst>
                <a:outerShdw blurRad="50800" dist="38100" dir="2700000" algn="tl" rotWithShape="0">
                  <a:prstClr val="black">
                    <a:alpha val="40000"/>
                  </a:prstClr>
                </a:outerShdw>
              </a:effectLst>
              <a:uLnTx/>
              <a:uFillTx/>
              <a:latin typeface="Cambria" pitchFamily="18" charset="0"/>
              <a:ea typeface="+mj-ea"/>
              <a:cs typeface="+mj-cs"/>
            </a:endParaRPr>
          </a:p>
        </p:txBody>
      </p:sp>
      <p:pic>
        <p:nvPicPr>
          <p:cNvPr id="6" name="Picture 4" descr="C:\Users\admin\AppData\Local\Microsoft\Windows\Temporary Internet Files\Content.IE5\CHGCWU8A\MCj04344110000[1].wmf"/>
          <p:cNvPicPr>
            <a:picLocks noChangeAspect="1" noChangeArrowheads="1"/>
          </p:cNvPicPr>
          <p:nvPr/>
        </p:nvPicPr>
        <p:blipFill>
          <a:blip r:embed="rId3" cstate="print"/>
          <a:srcRect/>
          <a:stretch>
            <a:fillRect/>
          </a:stretch>
        </p:blipFill>
        <p:spPr bwMode="auto">
          <a:xfrm>
            <a:off x="7289800" y="1143000"/>
            <a:ext cx="1625600" cy="1828800"/>
          </a:xfrm>
          <a:prstGeom prst="rect">
            <a:avLst/>
          </a:prstGeom>
          <a:noFill/>
        </p:spPr>
      </p:pic>
      <p:pic>
        <p:nvPicPr>
          <p:cNvPr id="7" name="Picture 9"/>
          <p:cNvPicPr>
            <a:picLocks noChangeAspect="1" noChangeArrowheads="1"/>
          </p:cNvPicPr>
          <p:nvPr/>
        </p:nvPicPr>
        <p:blipFill>
          <a:blip r:embed="rId4" cstate="print">
            <a:lum bright="49000" contrast="-62000"/>
          </a:blip>
          <a:srcRect/>
          <a:stretch>
            <a:fillRect/>
          </a:stretch>
        </p:blipFill>
        <p:spPr bwMode="auto">
          <a:xfrm>
            <a:off x="6105524" y="0"/>
            <a:ext cx="3038476" cy="1124476"/>
          </a:xfrm>
          <a:prstGeom prst="rect">
            <a:avLst/>
          </a:prstGeom>
          <a:noFill/>
          <a:ln w="9525">
            <a:noFill/>
            <a:miter lim="800000"/>
            <a:headEnd/>
            <a:tailEnd/>
          </a:ln>
        </p:spPr>
      </p:pic>
      <p:sp>
        <p:nvSpPr>
          <p:cNvPr id="8" name="Rectangle 3"/>
          <p:cNvSpPr txBox="1">
            <a:spLocks noChangeArrowheads="1"/>
          </p:cNvSpPr>
          <p:nvPr/>
        </p:nvSpPr>
        <p:spPr bwMode="auto">
          <a:xfrm>
            <a:off x="1143000" y="2438400"/>
            <a:ext cx="6400800" cy="2971800"/>
          </a:xfrm>
          <a:prstGeom prst="rect">
            <a:avLst/>
          </a:prstGeom>
          <a:noFill/>
          <a:ln w="1270" cap="rnd">
            <a:solidFill>
              <a:srgbClr val="993366"/>
            </a:solidFill>
            <a:prstDash val="sysDot"/>
            <a:miter lim="800000"/>
            <a:headEnd/>
            <a:tailEnd/>
          </a:ln>
          <a:effectLst/>
        </p:spPr>
        <p:txBody>
          <a:bodyPr vert="horz" wrap="square" lIns="91440" tIns="45720" rIns="91440" bIns="45720" numCol="1" anchor="t" anchorCtr="0" compatLnSpc="1">
            <a:prstTxWarp prst="textNoShape">
              <a:avLst/>
            </a:prstTxWarp>
          </a:bodyPr>
          <a:lstStyle/>
          <a:p>
            <a:pPr marL="514350" marR="0" lvl="0" indent="-514350" algn="l" defTabSz="914400" rtl="0" eaLnBrk="0" fontAlgn="base" latinLnBrk="0" hangingPunct="0">
              <a:lnSpc>
                <a:spcPct val="100000"/>
              </a:lnSpc>
              <a:spcBef>
                <a:spcPct val="20000"/>
              </a:spcBef>
              <a:spcAft>
                <a:spcPct val="0"/>
              </a:spcAft>
              <a:buClrTx/>
              <a:buSzTx/>
              <a:buFont typeface="+mj-lt"/>
              <a:buAutoNum type="alphaUcPeriod"/>
              <a:tabLst/>
              <a:defRPr/>
            </a:pPr>
            <a:r>
              <a:rPr lang="en-US" sz="2600" kern="0" dirty="0" smtClean="0">
                <a:solidFill>
                  <a:srgbClr val="800000"/>
                </a:solidFill>
                <a:latin typeface="Calibri" pitchFamily="34" charset="0"/>
              </a:rPr>
              <a:t>Identify and discuss an EXAMPLE of the Advantage and Challenge of one statement of the Agile Manifesto in Practice. </a:t>
            </a:r>
          </a:p>
          <a:p>
            <a:pPr marL="514350" marR="0" lvl="0" indent="-514350" algn="l" defTabSz="914400" rtl="0" eaLnBrk="0" fontAlgn="base" latinLnBrk="0" hangingPunct="0">
              <a:lnSpc>
                <a:spcPct val="100000"/>
              </a:lnSpc>
              <a:spcBef>
                <a:spcPct val="20000"/>
              </a:spcBef>
              <a:spcAft>
                <a:spcPct val="0"/>
              </a:spcAft>
              <a:buClrTx/>
              <a:buSzTx/>
              <a:buFont typeface="+mj-lt"/>
              <a:buAutoNum type="alphaUcPeriod"/>
              <a:tabLst/>
              <a:defRPr/>
            </a:pPr>
            <a:r>
              <a:rPr lang="en-US" sz="2600" kern="0" dirty="0" smtClean="0">
                <a:solidFill>
                  <a:srgbClr val="800000"/>
                </a:solidFill>
                <a:latin typeface="Calibri" pitchFamily="34" charset="0"/>
              </a:rPr>
              <a:t>Discuss why the modified and practical Agile Manifesto is a Better representation of real-life Projects.</a:t>
            </a:r>
          </a:p>
        </p:txBody>
      </p:sp>
      <p:sp>
        <p:nvSpPr>
          <p:cNvPr id="9" name="Slide Number Placeholder 8"/>
          <p:cNvSpPr>
            <a:spLocks noGrp="1"/>
          </p:cNvSpPr>
          <p:nvPr>
            <p:ph type="sldNum" sz="quarter" idx="11"/>
          </p:nvPr>
        </p:nvSpPr>
        <p:spPr/>
        <p:txBody>
          <a:bodyPr/>
          <a:lstStyle/>
          <a:p>
            <a:fld id="{C875F366-C446-4B97-B257-F362FC5B2650}" type="slidenum">
              <a:rPr lang="en-US" smtClean="0"/>
              <a:pPr/>
              <a:t>24</a:t>
            </a:fld>
            <a:endParaRPr lang="en-US"/>
          </a:p>
        </p:txBody>
      </p:sp>
    </p:spTree>
    <p:extLst>
      <p:ext uri="{BB962C8B-B14F-4D97-AF65-F5344CB8AC3E}">
        <p14:creationId xmlns:p14="http://schemas.microsoft.com/office/powerpoint/2010/main" val="3226800064"/>
      </p:ext>
    </p:extLst>
  </p:cSld>
  <p:clrMapOvr>
    <a:masterClrMapping/>
  </p:clrMapOvr>
  <p:transition>
    <p:sndAc>
      <p:stSnd>
        <p:snd r:embed="rId2" name="click.wav"/>
      </p:stSnd>
    </p:sndAc>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ctrTitle"/>
          </p:nvPr>
        </p:nvSpPr>
        <p:spPr>
          <a:xfrm>
            <a:off x="685800" y="2057400"/>
            <a:ext cx="7772400" cy="1143000"/>
          </a:xfrm>
        </p:spPr>
        <p:txBody>
          <a:bodyPr>
            <a:normAutofit fontScale="90000"/>
          </a:bodyPr>
          <a:lstStyle/>
          <a:p>
            <a:r>
              <a:rPr lang="en-US" b="1" dirty="0" smtClean="0">
                <a:solidFill>
                  <a:srgbClr val="0033CC"/>
                </a:solidFill>
              </a:rPr>
              <a:t>Sub-Module</a:t>
            </a:r>
            <a:br>
              <a:rPr lang="en-US" b="1" dirty="0" smtClean="0">
                <a:solidFill>
                  <a:srgbClr val="0033CC"/>
                </a:solidFill>
              </a:rPr>
            </a:br>
            <a:r>
              <a:rPr lang="en-US" b="1" dirty="0" smtClean="0">
                <a:solidFill>
                  <a:srgbClr val="0033CC"/>
                </a:solidFill>
                <a:latin typeface="Copperplate Gothic Bold" pitchFamily="34" charset="0"/>
              </a:rPr>
              <a:t/>
            </a:r>
            <a:br>
              <a:rPr lang="en-US" b="1" dirty="0" smtClean="0">
                <a:solidFill>
                  <a:srgbClr val="0033CC"/>
                </a:solidFill>
                <a:latin typeface="Copperplate Gothic Bold" pitchFamily="34" charset="0"/>
              </a:rPr>
            </a:br>
            <a:r>
              <a:rPr lang="en-US" b="1" dirty="0" smtClean="0">
                <a:solidFill>
                  <a:srgbClr val="990000"/>
                </a:solidFill>
                <a:latin typeface="Copperplate Gothic Bold" pitchFamily="34" charset="0"/>
              </a:rPr>
              <a:t>What is Scrum?</a:t>
            </a:r>
            <a:endParaRPr lang="en-US" dirty="0" smtClean="0">
              <a:solidFill>
                <a:srgbClr val="990000"/>
              </a:solidFill>
            </a:endParaRPr>
          </a:p>
        </p:txBody>
      </p:sp>
      <p:sp>
        <p:nvSpPr>
          <p:cNvPr id="23555" name="Rectangle 3"/>
          <p:cNvSpPr>
            <a:spLocks noGrp="1" noChangeArrowheads="1"/>
          </p:cNvSpPr>
          <p:nvPr>
            <p:ph type="subTitle" idx="1"/>
          </p:nvPr>
        </p:nvSpPr>
        <p:spPr>
          <a:noFill/>
          <a:ln w="1270" cap="rnd">
            <a:solidFill>
              <a:srgbClr val="993366"/>
            </a:solidFill>
            <a:prstDash val="sysDot"/>
          </a:ln>
        </p:spPr>
        <p:txBody>
          <a:bodyPr/>
          <a:lstStyle/>
          <a:p>
            <a:r>
              <a:rPr lang="en-US" sz="2800" dirty="0" smtClean="0">
                <a:solidFill>
                  <a:schemeClr val="tx1">
                    <a:lumMod val="50000"/>
                  </a:schemeClr>
                </a:solidFill>
              </a:rPr>
              <a:t>The basics of an Agile Method primarily used in Software Development</a:t>
            </a:r>
          </a:p>
        </p:txBody>
      </p:sp>
      <p:graphicFrame>
        <p:nvGraphicFramePr>
          <p:cNvPr id="5" name="Diagram 4"/>
          <p:cNvGraphicFramePr/>
          <p:nvPr/>
        </p:nvGraphicFramePr>
        <p:xfrm>
          <a:off x="2362200" y="6581001"/>
          <a:ext cx="4640566" cy="2769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81602" y="0"/>
            <a:ext cx="1246632" cy="197510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1644179104"/>
      </p:ext>
    </p:extLst>
  </p:cSld>
  <p:clrMapOvr>
    <a:masterClrMapping/>
  </p:clrMapOvr>
  <p:transition spd="med">
    <p:random/>
    <p:sndAc>
      <p:stSnd>
        <p:snd r:embed="rId3" name="click.wav"/>
      </p:stSnd>
    </p:sndAc>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Scrum?</a:t>
            </a:r>
            <a:endParaRPr lang="en-US" dirty="0"/>
          </a:p>
        </p:txBody>
      </p:sp>
      <p:sp>
        <p:nvSpPr>
          <p:cNvPr id="3" name="Content Placeholder 2"/>
          <p:cNvSpPr>
            <a:spLocks noGrp="1"/>
          </p:cNvSpPr>
          <p:nvPr>
            <p:ph idx="1"/>
          </p:nvPr>
        </p:nvSpPr>
        <p:spPr/>
        <p:txBody>
          <a:bodyPr/>
          <a:lstStyle/>
          <a:p>
            <a:r>
              <a:rPr lang="en-US" dirty="0" smtClean="0"/>
              <a:t>A lightweight, iterative-incremental Process</a:t>
            </a:r>
          </a:p>
          <a:p>
            <a:r>
              <a:rPr lang="en-US" i="1" dirty="0" smtClean="0"/>
              <a:t>Immediate Value to the Customer (User)</a:t>
            </a:r>
          </a:p>
          <a:p>
            <a:r>
              <a:rPr lang="en-US" dirty="0" smtClean="0"/>
              <a:t>Together the Team sets a Shared and Achievable Goal</a:t>
            </a:r>
          </a:p>
          <a:p>
            <a:pPr lvl="1"/>
            <a:r>
              <a:rPr lang="en-US" dirty="0" smtClean="0"/>
              <a:t>Then </a:t>
            </a:r>
            <a:r>
              <a:rPr lang="en-US" i="1" dirty="0" smtClean="0"/>
              <a:t>Sprints </a:t>
            </a:r>
            <a:r>
              <a:rPr lang="en-US" dirty="0" smtClean="0"/>
              <a:t>towards the Goal</a:t>
            </a:r>
          </a:p>
          <a:p>
            <a:r>
              <a:rPr lang="en-US" i="1" dirty="0" smtClean="0"/>
              <a:t>Philosophy: </a:t>
            </a:r>
            <a:r>
              <a:rPr lang="en-US" dirty="0" smtClean="0"/>
              <a:t>Results-oriented rather than Effort-driven!</a:t>
            </a:r>
          </a:p>
          <a:p>
            <a:r>
              <a:rPr lang="en-US" dirty="0" smtClean="0"/>
              <a:t>Facilitation is the key for the Coach</a:t>
            </a:r>
            <a:endParaRPr lang="en-US" dirty="0"/>
          </a:p>
        </p:txBody>
      </p:sp>
    </p:spTree>
    <p:extLst>
      <p:ext uri="{BB962C8B-B14F-4D97-AF65-F5344CB8AC3E}">
        <p14:creationId xmlns:p14="http://schemas.microsoft.com/office/powerpoint/2010/main" val="16432566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Origins of Scrum</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An article was written by Hirotaka Takeuchi and Ikujiro Nonaka in 1986 which described the new approach of product development.</a:t>
            </a:r>
          </a:p>
          <a:p>
            <a:pPr lvl="1"/>
            <a:r>
              <a:rPr lang="en-US" dirty="0" smtClean="0"/>
              <a:t>Article compared the product development team to a rugby team</a:t>
            </a:r>
          </a:p>
          <a:p>
            <a:r>
              <a:rPr lang="en-US" dirty="0" smtClean="0"/>
              <a:t>In the early 90s, adaptations of this new approach were being implemented</a:t>
            </a:r>
          </a:p>
          <a:p>
            <a:pPr lvl="1"/>
            <a:r>
              <a:rPr lang="en-US" dirty="0" smtClean="0"/>
              <a:t>Jeff Sutherland, John Scumniotales, and Jeff McKenna at Easel Corporation (First to call it “Scrum”)</a:t>
            </a:r>
          </a:p>
          <a:p>
            <a:pPr lvl="1"/>
            <a:r>
              <a:rPr lang="en-US" dirty="0" smtClean="0"/>
              <a:t>Ken Schwaber at Advanced Development Methods</a:t>
            </a:r>
          </a:p>
          <a:p>
            <a:r>
              <a:rPr lang="en-US" dirty="0" smtClean="0"/>
              <a:t>Scrum was presented with it’s new term at OOPSLA ‘95 by Jeff Sutherland and Ken </a:t>
            </a:r>
            <a:r>
              <a:rPr lang="en-US" dirty="0" err="1" smtClean="0"/>
              <a:t>Schwaber</a:t>
            </a:r>
            <a:r>
              <a:rPr lang="en-US" dirty="0" smtClean="0"/>
              <a:t> in a collaborative paper.</a:t>
            </a:r>
            <a:endParaRPr lang="en-US" dirty="0"/>
          </a:p>
        </p:txBody>
      </p:sp>
    </p:spTree>
    <p:extLst>
      <p:ext uri="{BB962C8B-B14F-4D97-AF65-F5344CB8AC3E}">
        <p14:creationId xmlns:p14="http://schemas.microsoft.com/office/powerpoint/2010/main" val="10255947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v/s Scrum</a:t>
            </a:r>
            <a:endParaRPr lang="en-US" dirty="0"/>
          </a:p>
        </p:txBody>
      </p:sp>
      <p:sp>
        <p:nvSpPr>
          <p:cNvPr id="3" name="Content Placeholder 2"/>
          <p:cNvSpPr>
            <a:spLocks noGrp="1"/>
          </p:cNvSpPr>
          <p:nvPr>
            <p:ph idx="1"/>
          </p:nvPr>
        </p:nvSpPr>
        <p:spPr/>
        <p:txBody>
          <a:bodyPr>
            <a:normAutofit/>
          </a:bodyPr>
          <a:lstStyle/>
          <a:p>
            <a:r>
              <a:rPr lang="en-US" sz="2800" dirty="0" smtClean="0"/>
              <a:t>Scrum is NOT the only Agile approach but is the most popular of All</a:t>
            </a:r>
          </a:p>
          <a:p>
            <a:r>
              <a:rPr lang="en-US" sz="2800" dirty="0" smtClean="0"/>
              <a:t>Scrum, together with </a:t>
            </a:r>
            <a:r>
              <a:rPr lang="en-US" sz="2800" dirty="0" err="1" smtClean="0"/>
              <a:t>eXtreme</a:t>
            </a:r>
            <a:r>
              <a:rPr lang="en-US" sz="2800" dirty="0" smtClean="0"/>
              <a:t> Programming has changed the Paradigm of Software Development</a:t>
            </a:r>
          </a:p>
          <a:p>
            <a:r>
              <a:rPr lang="en-US" sz="2800" dirty="0" smtClean="0"/>
              <a:t>Lead to a </a:t>
            </a:r>
            <a:r>
              <a:rPr lang="en-US" sz="2800" i="1" dirty="0" smtClean="0"/>
              <a:t>style </a:t>
            </a:r>
            <a:r>
              <a:rPr lang="en-US" sz="2800" dirty="0" smtClean="0"/>
              <a:t>of working that is applicable Across entire Organization</a:t>
            </a:r>
          </a:p>
          <a:p>
            <a:r>
              <a:rPr lang="en-US" sz="2800" dirty="0" smtClean="0"/>
              <a:t>Still leaves questions in terms of Maintenance and other Infrastructure projects</a:t>
            </a:r>
            <a:endParaRPr lang="en-US" sz="2800" dirty="0"/>
          </a:p>
        </p:txBody>
      </p:sp>
    </p:spTree>
    <p:extLst>
      <p:ext uri="{BB962C8B-B14F-4D97-AF65-F5344CB8AC3E}">
        <p14:creationId xmlns:p14="http://schemas.microsoft.com/office/powerpoint/2010/main" val="37599780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Review Figure 2.5: </a:t>
            </a:r>
            <a:br>
              <a:rPr lang="en-US" dirty="0" smtClean="0"/>
            </a:br>
            <a:r>
              <a:rPr lang="en-US" sz="3100" dirty="0" smtClean="0"/>
              <a:t>(We are going to discuss Scrum in great detail in subsequent lectures)</a:t>
            </a:r>
            <a:endParaRPr lang="en-US" sz="3100"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9218" y="1600200"/>
            <a:ext cx="6305564" cy="4955190"/>
          </a:xfrm>
        </p:spPr>
      </p:pic>
    </p:spTree>
    <p:extLst>
      <p:ext uri="{BB962C8B-B14F-4D97-AF65-F5344CB8AC3E}">
        <p14:creationId xmlns:p14="http://schemas.microsoft.com/office/powerpoint/2010/main" val="2184956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Agenda-2</a:t>
            </a:r>
            <a:br>
              <a:rPr lang="en-US" dirty="0" smtClean="0"/>
            </a:br>
            <a:r>
              <a:rPr lang="en-US" dirty="0" smtClean="0"/>
              <a:t>(Based on the Book)</a:t>
            </a:r>
            <a:endParaRPr lang="en-US" dirty="0"/>
          </a:p>
        </p:txBody>
      </p:sp>
      <p:sp>
        <p:nvSpPr>
          <p:cNvPr id="3" name="Content Placeholder 2"/>
          <p:cNvSpPr>
            <a:spLocks noGrp="1"/>
          </p:cNvSpPr>
          <p:nvPr>
            <p:ph idx="1"/>
          </p:nvPr>
        </p:nvSpPr>
        <p:spPr/>
        <p:txBody>
          <a:bodyPr>
            <a:normAutofit/>
          </a:bodyPr>
          <a:lstStyle/>
          <a:p>
            <a:pPr lvl="0" hangingPunct="0"/>
            <a:r>
              <a:rPr lang="en-US" dirty="0"/>
              <a:t>Scrum in Detail (Pages 47 – 49)</a:t>
            </a:r>
          </a:p>
          <a:p>
            <a:pPr lvl="0" hangingPunct="0"/>
            <a:r>
              <a:rPr lang="en-US" dirty="0"/>
              <a:t>Lean (Pages 51 – 52)</a:t>
            </a:r>
          </a:p>
          <a:p>
            <a:pPr lvl="0" hangingPunct="0"/>
            <a:r>
              <a:rPr lang="en-US" dirty="0"/>
              <a:t>Kaizen (Pages 53 – 54)</a:t>
            </a:r>
          </a:p>
          <a:p>
            <a:pPr lvl="0" hangingPunct="0"/>
            <a:r>
              <a:rPr lang="en-US" dirty="0" err="1" smtClean="0"/>
              <a:t>SAFe</a:t>
            </a:r>
            <a:r>
              <a:rPr lang="en-US" dirty="0" smtClean="0"/>
              <a:t> – Scalable Agile Framework</a:t>
            </a:r>
          </a:p>
          <a:p>
            <a:pPr lvl="0" hangingPunct="0"/>
            <a:r>
              <a:rPr lang="en-US" dirty="0" smtClean="0"/>
              <a:t>DAD – Disciplined Agile </a:t>
            </a:r>
            <a:r>
              <a:rPr lang="en-US" dirty="0" smtClean="0"/>
              <a:t>Delivery</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83518" y="296918"/>
            <a:ext cx="1303282" cy="130328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9523798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Video Intro to Scrum (in 9 </a:t>
            </a:r>
            <a:r>
              <a:rPr lang="en-US" dirty="0" err="1" smtClean="0"/>
              <a:t>mins</a:t>
            </a:r>
            <a:r>
              <a:rPr lang="en-US" dirty="0" smtClean="0"/>
              <a:t> by Hameed </a:t>
            </a:r>
            <a:r>
              <a:rPr lang="en-US" dirty="0" err="1" smtClean="0"/>
              <a:t>Shojaee</a:t>
            </a:r>
            <a:r>
              <a:rPr lang="en-US" dirty="0" smtClean="0"/>
              <a:t>)</a:t>
            </a:r>
            <a:endParaRPr lang="en-US" dirty="0"/>
          </a:p>
        </p:txBody>
      </p:sp>
      <p:pic>
        <p:nvPicPr>
          <p:cNvPr id="5" name="Hamid_Shojaee_Intro to Scrum in Under 10 Minute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49275" y="1600200"/>
            <a:ext cx="8045450" cy="4525963"/>
          </a:xfrm>
        </p:spPr>
      </p:pic>
      <p:pic>
        <p:nvPicPr>
          <p:cNvPr id="6" name="Picture 5"/>
          <p:cNvPicPr>
            <a:picLocks noChangeAspect="1"/>
          </p:cNvPicPr>
          <p:nvPr/>
        </p:nvPicPr>
        <p:blipFill rotWithShape="1">
          <a:blip r:embed="rId5"/>
          <a:srcRect l="38873" t="37500" r="25000" b="25000"/>
          <a:stretch/>
        </p:blipFill>
        <p:spPr>
          <a:xfrm>
            <a:off x="2514600" y="1828800"/>
            <a:ext cx="4700588" cy="2743200"/>
          </a:xfrm>
          <a:prstGeom prst="rect">
            <a:avLst/>
          </a:prstGeom>
        </p:spPr>
      </p:pic>
    </p:spTree>
    <p:extLst>
      <p:ext uri="{BB962C8B-B14F-4D97-AF65-F5344CB8AC3E}">
        <p14:creationId xmlns:p14="http://schemas.microsoft.com/office/powerpoint/2010/main" val="40931368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oter Placeholder 3"/>
          <p:cNvSpPr>
            <a:spLocks noGrp="1"/>
          </p:cNvSpPr>
          <p:nvPr>
            <p:ph type="ftr" sz="quarter" idx="10"/>
          </p:nvPr>
        </p:nvSpPr>
        <p:spPr>
          <a:xfrm>
            <a:off x="457200" y="6356350"/>
            <a:ext cx="4876800" cy="365125"/>
          </a:xfrm>
        </p:spPr>
        <p:txBody>
          <a:bodyPr/>
          <a:lstStyle/>
          <a:p>
            <a:r>
              <a:rPr lang="en-US" dirty="0" smtClean="0"/>
              <a:t>Course: © </a:t>
            </a:r>
            <a:r>
              <a:rPr lang="en-US" dirty="0" err="1" smtClean="0"/>
              <a:t>MethodScience</a:t>
            </a:r>
            <a:endParaRPr lang="en-US" dirty="0"/>
          </a:p>
        </p:txBody>
      </p:sp>
      <p:sp>
        <p:nvSpPr>
          <p:cNvPr id="5" name="Rectangle 2"/>
          <p:cNvSpPr txBox="1">
            <a:spLocks noChangeArrowheads="1"/>
          </p:cNvSpPr>
          <p:nvPr/>
        </p:nvSpPr>
        <p:spPr bwMode="auto">
          <a:xfrm rot="19478696">
            <a:off x="-213914" y="992419"/>
            <a:ext cx="4572000" cy="1143000"/>
          </a:xfrm>
          <a:prstGeom prst="rect">
            <a:avLst/>
          </a:prstGeom>
          <a:noFill/>
          <a:ln w="9525">
            <a:noFill/>
            <a:prstDash val="dash"/>
            <a:miter lim="800000"/>
            <a:headEnd/>
            <a:tailEnd/>
          </a:ln>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0" cap="none" spc="0" normalizeH="0" baseline="0" noProof="0" dirty="0" smtClean="0">
                <a:ln>
                  <a:noFill/>
                </a:ln>
                <a:solidFill>
                  <a:srgbClr val="000099"/>
                </a:solidFill>
                <a:effectLst>
                  <a:outerShdw blurRad="50800" dist="38100" dir="2700000" algn="tl" rotWithShape="0">
                    <a:prstClr val="black">
                      <a:alpha val="40000"/>
                    </a:prstClr>
                  </a:outerShdw>
                </a:effectLst>
                <a:uLnTx/>
                <a:uFillTx/>
                <a:latin typeface="Cambria" pitchFamily="18" charset="0"/>
                <a:ea typeface="+mj-ea"/>
                <a:cs typeface="+mj-cs"/>
              </a:rPr>
              <a:t>Discussion, Q &amp; A,</a:t>
            </a:r>
            <a:r>
              <a:rPr kumimoji="0" lang="en-US" sz="2800" b="1" i="0" u="none" strike="noStrike" kern="0" cap="none" spc="0" normalizeH="0" noProof="0" dirty="0" smtClean="0">
                <a:ln>
                  <a:noFill/>
                </a:ln>
                <a:solidFill>
                  <a:srgbClr val="000099"/>
                </a:solidFill>
                <a:effectLst>
                  <a:outerShdw blurRad="50800" dist="38100" dir="2700000" algn="tl" rotWithShape="0">
                    <a:prstClr val="black">
                      <a:alpha val="40000"/>
                    </a:prstClr>
                  </a:outerShdw>
                </a:effectLst>
                <a:uLnTx/>
                <a:uFillTx/>
                <a:latin typeface="Cambria" pitchFamily="18" charset="0"/>
                <a:ea typeface="+mj-ea"/>
                <a:cs typeface="+mj-cs"/>
              </a:rPr>
              <a:t> Workshop</a:t>
            </a:r>
            <a:endParaRPr kumimoji="0" lang="en-US" sz="2800" b="1" i="0" u="none" strike="noStrike" kern="0" cap="none" spc="0" normalizeH="0" baseline="0" noProof="0" dirty="0">
              <a:ln>
                <a:noFill/>
              </a:ln>
              <a:solidFill>
                <a:srgbClr val="000099"/>
              </a:solidFill>
              <a:effectLst>
                <a:outerShdw blurRad="50800" dist="38100" dir="2700000" algn="tl" rotWithShape="0">
                  <a:prstClr val="black">
                    <a:alpha val="40000"/>
                  </a:prstClr>
                </a:outerShdw>
              </a:effectLst>
              <a:uLnTx/>
              <a:uFillTx/>
              <a:latin typeface="Cambria" pitchFamily="18" charset="0"/>
              <a:ea typeface="+mj-ea"/>
              <a:cs typeface="+mj-cs"/>
            </a:endParaRPr>
          </a:p>
        </p:txBody>
      </p:sp>
      <p:pic>
        <p:nvPicPr>
          <p:cNvPr id="6" name="Picture 4" descr="C:\Users\admin\AppData\Local\Microsoft\Windows\Temporary Internet Files\Content.IE5\CHGCWU8A\MCj04344110000[1].wmf"/>
          <p:cNvPicPr>
            <a:picLocks noChangeAspect="1" noChangeArrowheads="1"/>
          </p:cNvPicPr>
          <p:nvPr/>
        </p:nvPicPr>
        <p:blipFill>
          <a:blip r:embed="rId3" cstate="print"/>
          <a:srcRect/>
          <a:stretch>
            <a:fillRect/>
          </a:stretch>
        </p:blipFill>
        <p:spPr bwMode="auto">
          <a:xfrm>
            <a:off x="7289800" y="1143000"/>
            <a:ext cx="1625600" cy="1828800"/>
          </a:xfrm>
          <a:prstGeom prst="rect">
            <a:avLst/>
          </a:prstGeom>
          <a:noFill/>
        </p:spPr>
      </p:pic>
      <p:pic>
        <p:nvPicPr>
          <p:cNvPr id="7" name="Picture 9"/>
          <p:cNvPicPr>
            <a:picLocks noChangeAspect="1" noChangeArrowheads="1"/>
          </p:cNvPicPr>
          <p:nvPr/>
        </p:nvPicPr>
        <p:blipFill>
          <a:blip r:embed="rId4" cstate="print">
            <a:lum bright="49000" contrast="-62000"/>
          </a:blip>
          <a:srcRect/>
          <a:stretch>
            <a:fillRect/>
          </a:stretch>
        </p:blipFill>
        <p:spPr bwMode="auto">
          <a:xfrm>
            <a:off x="6105524" y="0"/>
            <a:ext cx="3038476" cy="1124476"/>
          </a:xfrm>
          <a:prstGeom prst="rect">
            <a:avLst/>
          </a:prstGeom>
          <a:noFill/>
          <a:ln w="9525">
            <a:noFill/>
            <a:miter lim="800000"/>
            <a:headEnd/>
            <a:tailEnd/>
          </a:ln>
        </p:spPr>
      </p:pic>
      <p:sp>
        <p:nvSpPr>
          <p:cNvPr id="8" name="Rectangle 3"/>
          <p:cNvSpPr txBox="1">
            <a:spLocks noChangeArrowheads="1"/>
          </p:cNvSpPr>
          <p:nvPr/>
        </p:nvSpPr>
        <p:spPr bwMode="auto">
          <a:xfrm>
            <a:off x="1143000" y="2438400"/>
            <a:ext cx="6400800" cy="2971800"/>
          </a:xfrm>
          <a:prstGeom prst="rect">
            <a:avLst/>
          </a:prstGeom>
          <a:noFill/>
          <a:ln w="1270" cap="rnd">
            <a:solidFill>
              <a:srgbClr val="993366"/>
            </a:solidFill>
            <a:prstDash val="sysDot"/>
            <a:miter lim="800000"/>
            <a:headEnd/>
            <a:tailEnd/>
          </a:ln>
          <a:effectLst/>
        </p:spPr>
        <p:txBody>
          <a:bodyPr vert="horz" wrap="square" lIns="91440" tIns="45720" rIns="91440" bIns="45720" numCol="1" anchor="t" anchorCtr="0" compatLnSpc="1">
            <a:prstTxWarp prst="textNoShape">
              <a:avLst/>
            </a:prstTxWarp>
          </a:bodyPr>
          <a:lstStyle/>
          <a:p>
            <a:pPr marL="514350" marR="0" lvl="0" indent="-514350" algn="l" defTabSz="914400" rtl="0" eaLnBrk="0" fontAlgn="base" latinLnBrk="0" hangingPunct="0">
              <a:lnSpc>
                <a:spcPct val="100000"/>
              </a:lnSpc>
              <a:spcBef>
                <a:spcPct val="20000"/>
              </a:spcBef>
              <a:spcAft>
                <a:spcPct val="0"/>
              </a:spcAft>
              <a:buClrTx/>
              <a:buSzTx/>
              <a:buFont typeface="+mj-lt"/>
              <a:buAutoNum type="alphaUcPeriod"/>
              <a:tabLst/>
              <a:defRPr/>
            </a:pPr>
            <a:r>
              <a:rPr lang="en-US" sz="2600" kern="0" dirty="0" smtClean="0">
                <a:solidFill>
                  <a:srgbClr val="800000"/>
                </a:solidFill>
                <a:latin typeface="Calibri" pitchFamily="34" charset="0"/>
              </a:rPr>
              <a:t>What is the key message you picked up by watching the video introduction to Scrum?</a:t>
            </a:r>
          </a:p>
          <a:p>
            <a:pPr marL="514350" marR="0" lvl="0" indent="-514350" algn="l" defTabSz="914400" rtl="0" eaLnBrk="0" fontAlgn="base" latinLnBrk="0" hangingPunct="0">
              <a:lnSpc>
                <a:spcPct val="100000"/>
              </a:lnSpc>
              <a:spcBef>
                <a:spcPct val="20000"/>
              </a:spcBef>
              <a:spcAft>
                <a:spcPct val="0"/>
              </a:spcAft>
              <a:buClrTx/>
              <a:buSzTx/>
              <a:buFont typeface="+mj-lt"/>
              <a:buAutoNum type="alphaUcPeriod"/>
              <a:tabLst/>
              <a:defRPr/>
            </a:pPr>
            <a:r>
              <a:rPr lang="en-US" sz="2600" kern="0" dirty="0" smtClean="0">
                <a:solidFill>
                  <a:srgbClr val="800000"/>
                </a:solidFill>
                <a:latin typeface="Calibri" pitchFamily="34" charset="0"/>
              </a:rPr>
              <a:t>Why? – explain and reason. </a:t>
            </a:r>
          </a:p>
        </p:txBody>
      </p:sp>
      <p:sp>
        <p:nvSpPr>
          <p:cNvPr id="9" name="Slide Number Placeholder 8"/>
          <p:cNvSpPr>
            <a:spLocks noGrp="1"/>
          </p:cNvSpPr>
          <p:nvPr>
            <p:ph type="sldNum" sz="quarter" idx="11"/>
          </p:nvPr>
        </p:nvSpPr>
        <p:spPr/>
        <p:txBody>
          <a:bodyPr/>
          <a:lstStyle/>
          <a:p>
            <a:fld id="{C875F366-C446-4B97-B257-F362FC5B2650}" type="slidenum">
              <a:rPr lang="en-US" smtClean="0"/>
              <a:pPr/>
              <a:t>31</a:t>
            </a:fld>
            <a:endParaRPr lang="en-US"/>
          </a:p>
        </p:txBody>
      </p:sp>
    </p:spTree>
    <p:extLst>
      <p:ext uri="{BB962C8B-B14F-4D97-AF65-F5344CB8AC3E}">
        <p14:creationId xmlns:p14="http://schemas.microsoft.com/office/powerpoint/2010/main" val="2355161426"/>
      </p:ext>
    </p:extLst>
  </p:cSld>
  <p:clrMapOvr>
    <a:masterClrMapping/>
  </p:clrMapOvr>
  <p:transition>
    <p:sndAc>
      <p:stSnd>
        <p:snd r:embed="rId2" name="click.wav"/>
      </p:stSnd>
    </p:sndAc>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ctrTitle"/>
          </p:nvPr>
        </p:nvSpPr>
        <p:spPr>
          <a:xfrm>
            <a:off x="685800" y="2057400"/>
            <a:ext cx="7772400" cy="1143000"/>
          </a:xfrm>
        </p:spPr>
        <p:txBody>
          <a:bodyPr>
            <a:normAutofit fontScale="90000"/>
          </a:bodyPr>
          <a:lstStyle/>
          <a:p>
            <a:r>
              <a:rPr lang="en-US" b="1" dirty="0" smtClean="0">
                <a:solidFill>
                  <a:srgbClr val="0033CC"/>
                </a:solidFill>
              </a:rPr>
              <a:t>Sub-Module</a:t>
            </a:r>
            <a:br>
              <a:rPr lang="en-US" b="1" dirty="0" smtClean="0">
                <a:solidFill>
                  <a:srgbClr val="0033CC"/>
                </a:solidFill>
              </a:rPr>
            </a:br>
            <a:r>
              <a:rPr lang="en-US" b="1" dirty="0" smtClean="0">
                <a:solidFill>
                  <a:srgbClr val="0033CC"/>
                </a:solidFill>
                <a:latin typeface="Copperplate Gothic Bold" pitchFamily="34" charset="0"/>
              </a:rPr>
              <a:t/>
            </a:r>
            <a:br>
              <a:rPr lang="en-US" b="1" dirty="0" smtClean="0">
                <a:solidFill>
                  <a:srgbClr val="0033CC"/>
                </a:solidFill>
                <a:latin typeface="Copperplate Gothic Bold" pitchFamily="34" charset="0"/>
              </a:rPr>
            </a:br>
            <a:r>
              <a:rPr lang="en-US" b="1" dirty="0" smtClean="0">
                <a:solidFill>
                  <a:srgbClr val="990000"/>
                </a:solidFill>
                <a:latin typeface="Copperplate Gothic Bold" pitchFamily="34" charset="0"/>
              </a:rPr>
              <a:t>Lean  </a:t>
            </a:r>
            <a:endParaRPr lang="en-US" dirty="0" smtClean="0">
              <a:solidFill>
                <a:srgbClr val="990000"/>
              </a:solidFill>
            </a:endParaRPr>
          </a:p>
        </p:txBody>
      </p:sp>
      <p:sp>
        <p:nvSpPr>
          <p:cNvPr id="23555" name="Rectangle 3"/>
          <p:cNvSpPr>
            <a:spLocks noGrp="1" noChangeArrowheads="1"/>
          </p:cNvSpPr>
          <p:nvPr>
            <p:ph type="subTitle" idx="1"/>
          </p:nvPr>
        </p:nvSpPr>
        <p:spPr>
          <a:noFill/>
          <a:ln w="1270" cap="rnd">
            <a:solidFill>
              <a:srgbClr val="993366"/>
            </a:solidFill>
            <a:prstDash val="sysDot"/>
          </a:ln>
        </p:spPr>
        <p:txBody>
          <a:bodyPr/>
          <a:lstStyle/>
          <a:p>
            <a:r>
              <a:rPr lang="en-US" sz="2800" dirty="0" smtClean="0">
                <a:solidFill>
                  <a:schemeClr val="tx1">
                    <a:lumMod val="50000"/>
                  </a:schemeClr>
                </a:solidFill>
              </a:rPr>
              <a:t>Complimenting Agile – has a manufacturing origin </a:t>
            </a:r>
          </a:p>
        </p:txBody>
      </p:sp>
      <p:graphicFrame>
        <p:nvGraphicFramePr>
          <p:cNvPr id="5" name="Diagram 4"/>
          <p:cNvGraphicFramePr/>
          <p:nvPr/>
        </p:nvGraphicFramePr>
        <p:xfrm>
          <a:off x="2362200" y="6581001"/>
          <a:ext cx="4640566" cy="2769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Picture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81602" y="0"/>
            <a:ext cx="1246632" cy="197510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3720227620"/>
      </p:ext>
    </p:extLst>
  </p:cSld>
  <p:clrMapOvr>
    <a:masterClrMapping/>
  </p:clrMapOvr>
  <p:transition spd="med">
    <p:random/>
    <p:sndAc>
      <p:stSnd>
        <p:snd r:embed="rId3" name="click.wav"/>
      </p:stSnd>
    </p:sndAc>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Lean </a:t>
            </a:r>
            <a:r>
              <a:rPr lang="en-US" dirty="0"/>
              <a:t>development is the Agile approach that has come out of the manufacturing sector. </a:t>
            </a:r>
            <a:endParaRPr lang="en-US" dirty="0" smtClean="0"/>
          </a:p>
          <a:p>
            <a:r>
              <a:rPr lang="en-US" dirty="0" smtClean="0"/>
              <a:t>Lean</a:t>
            </a:r>
            <a:r>
              <a:rPr lang="en-US" dirty="0"/>
              <a:t>, also known as Lean manufacturing, Lean production, and Lean business process, is a business improvement methodology that focuses on maximizing customer value while minimizing waste (Lean, 2009). </a:t>
            </a:r>
            <a:endParaRPr lang="en-US" dirty="0" smtClean="0"/>
          </a:p>
          <a:p>
            <a:r>
              <a:rPr lang="en-US" dirty="0" smtClean="0"/>
              <a:t>The </a:t>
            </a:r>
            <a:r>
              <a:rPr lang="en-US" dirty="0"/>
              <a:t>main goal of Lean is to provide the customer with more value while using fewer resources by reducing the slack between activities. Lean principles and practices are very similar to  those of Kaizen.</a:t>
            </a:r>
          </a:p>
        </p:txBody>
      </p:sp>
    </p:spTree>
    <p:extLst>
      <p:ext uri="{BB962C8B-B14F-4D97-AF65-F5344CB8AC3E}">
        <p14:creationId xmlns:p14="http://schemas.microsoft.com/office/powerpoint/2010/main" val="282129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8118" y="454002"/>
            <a:ext cx="6007764" cy="6403998"/>
          </a:xfrm>
        </p:spPr>
      </p:pic>
      <p:sp>
        <p:nvSpPr>
          <p:cNvPr id="2" name="Title 1"/>
          <p:cNvSpPr>
            <a:spLocks noGrp="1"/>
          </p:cNvSpPr>
          <p:nvPr>
            <p:ph type="title"/>
          </p:nvPr>
        </p:nvSpPr>
        <p:spPr>
          <a:xfrm>
            <a:off x="4191000" y="228600"/>
            <a:ext cx="4680282" cy="639762"/>
          </a:xfrm>
        </p:spPr>
        <p:txBody>
          <a:bodyPr>
            <a:normAutofit fontScale="90000"/>
          </a:bodyPr>
          <a:lstStyle/>
          <a:p>
            <a:r>
              <a:rPr lang="en-US" dirty="0" smtClean="0"/>
              <a:t>Lean and Kaizen</a:t>
            </a:r>
            <a:endParaRPr lang="en-US" dirty="0"/>
          </a:p>
        </p:txBody>
      </p:sp>
    </p:spTree>
    <p:extLst>
      <p:ext uri="{BB962C8B-B14F-4D97-AF65-F5344CB8AC3E}">
        <p14:creationId xmlns:p14="http://schemas.microsoft.com/office/powerpoint/2010/main" val="27151309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ctrTitle"/>
          </p:nvPr>
        </p:nvSpPr>
        <p:spPr>
          <a:xfrm>
            <a:off x="685800" y="2057400"/>
            <a:ext cx="7772400" cy="1143000"/>
          </a:xfrm>
        </p:spPr>
        <p:txBody>
          <a:bodyPr>
            <a:normAutofit fontScale="90000"/>
          </a:bodyPr>
          <a:lstStyle/>
          <a:p>
            <a:r>
              <a:rPr lang="en-US" b="1" dirty="0" smtClean="0">
                <a:solidFill>
                  <a:srgbClr val="0033CC"/>
                </a:solidFill>
              </a:rPr>
              <a:t>Sub-Module</a:t>
            </a:r>
            <a:br>
              <a:rPr lang="en-US" b="1" dirty="0" smtClean="0">
                <a:solidFill>
                  <a:srgbClr val="0033CC"/>
                </a:solidFill>
              </a:rPr>
            </a:br>
            <a:r>
              <a:rPr lang="en-US" b="1" dirty="0" smtClean="0">
                <a:solidFill>
                  <a:srgbClr val="0033CC"/>
                </a:solidFill>
                <a:latin typeface="Copperplate Gothic Bold" pitchFamily="34" charset="0"/>
              </a:rPr>
              <a:t/>
            </a:r>
            <a:br>
              <a:rPr lang="en-US" b="1" dirty="0" smtClean="0">
                <a:solidFill>
                  <a:srgbClr val="0033CC"/>
                </a:solidFill>
                <a:latin typeface="Copperplate Gothic Bold" pitchFamily="34" charset="0"/>
              </a:rPr>
            </a:br>
            <a:r>
              <a:rPr lang="en-US" b="1" dirty="0" smtClean="0">
                <a:solidFill>
                  <a:srgbClr val="990000"/>
                </a:solidFill>
                <a:latin typeface="Copperplate Gothic Bold" pitchFamily="34" charset="0"/>
              </a:rPr>
              <a:t>Kaizen &amp; the Kanban</a:t>
            </a:r>
            <a:r>
              <a:rPr lang="en-US" b="1" baseline="0" dirty="0" smtClean="0">
                <a:solidFill>
                  <a:srgbClr val="990000"/>
                </a:solidFill>
                <a:latin typeface="Copperplate Gothic Bold" pitchFamily="34" charset="0"/>
              </a:rPr>
              <a:t> Board</a:t>
            </a:r>
            <a:r>
              <a:rPr lang="en-US" b="1" dirty="0" smtClean="0">
                <a:solidFill>
                  <a:srgbClr val="990000"/>
                </a:solidFill>
                <a:latin typeface="Copperplate Gothic Bold" pitchFamily="34" charset="0"/>
              </a:rPr>
              <a:t>  </a:t>
            </a:r>
            <a:endParaRPr lang="en-US" dirty="0" smtClean="0">
              <a:solidFill>
                <a:srgbClr val="990000"/>
              </a:solidFill>
            </a:endParaRPr>
          </a:p>
        </p:txBody>
      </p:sp>
      <p:sp>
        <p:nvSpPr>
          <p:cNvPr id="23555" name="Rectangle 3"/>
          <p:cNvSpPr>
            <a:spLocks noGrp="1" noChangeArrowheads="1"/>
          </p:cNvSpPr>
          <p:nvPr>
            <p:ph type="subTitle" idx="1"/>
          </p:nvPr>
        </p:nvSpPr>
        <p:spPr>
          <a:noFill/>
          <a:ln w="1270" cap="rnd">
            <a:solidFill>
              <a:srgbClr val="993366"/>
            </a:solidFill>
            <a:prstDash val="sysDot"/>
          </a:ln>
        </p:spPr>
        <p:txBody>
          <a:bodyPr/>
          <a:lstStyle/>
          <a:p>
            <a:r>
              <a:rPr lang="en-US" sz="2800" dirty="0" smtClean="0">
                <a:solidFill>
                  <a:schemeClr val="tx1">
                    <a:lumMod val="50000"/>
                  </a:schemeClr>
                </a:solidFill>
              </a:rPr>
              <a:t>Continuous Improvement – visible to all on the Wall </a:t>
            </a:r>
          </a:p>
        </p:txBody>
      </p:sp>
      <p:graphicFrame>
        <p:nvGraphicFramePr>
          <p:cNvPr id="5" name="Diagram 4"/>
          <p:cNvGraphicFramePr/>
          <p:nvPr/>
        </p:nvGraphicFramePr>
        <p:xfrm>
          <a:off x="2362200" y="6581001"/>
          <a:ext cx="4640566" cy="2769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Picture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81602" y="0"/>
            <a:ext cx="1246632" cy="197510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935827155"/>
      </p:ext>
    </p:extLst>
  </p:cSld>
  <p:clrMapOvr>
    <a:masterClrMapping/>
  </p:clrMapOvr>
  <p:transition spd="med">
    <p:random/>
    <p:sndAc>
      <p:stSnd>
        <p:snd r:embed="rId3" name="click.wav"/>
      </p:stSnd>
    </p:sndAc>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Kaizen?</a:t>
            </a:r>
            <a:endParaRPr lang="en-US" dirty="0"/>
          </a:p>
        </p:txBody>
      </p:sp>
      <p:sp>
        <p:nvSpPr>
          <p:cNvPr id="3" name="Content Placeholder 2"/>
          <p:cNvSpPr>
            <a:spLocks noGrp="1"/>
          </p:cNvSpPr>
          <p:nvPr>
            <p:ph idx="1"/>
          </p:nvPr>
        </p:nvSpPr>
        <p:spPr/>
        <p:txBody>
          <a:bodyPr>
            <a:normAutofit fontScale="85000" lnSpcReduction="20000"/>
          </a:bodyPr>
          <a:lstStyle/>
          <a:p>
            <a:r>
              <a:rPr lang="en-US" dirty="0"/>
              <a:t>Kaizen can be considered as a business strategy that is based around </a:t>
            </a:r>
            <a:r>
              <a:rPr lang="en-US" b="1" dirty="0"/>
              <a:t>continuous improvement </a:t>
            </a:r>
            <a:r>
              <a:rPr lang="en-US" dirty="0"/>
              <a:t>in areas of work within an organization that contribute to the goals and results of the organization. </a:t>
            </a:r>
            <a:endParaRPr lang="en-US" dirty="0" smtClean="0"/>
          </a:p>
          <a:p>
            <a:r>
              <a:rPr lang="en-US" dirty="0" smtClean="0"/>
              <a:t>Kaizen </a:t>
            </a:r>
            <a:r>
              <a:rPr lang="en-US" dirty="0"/>
              <a:t>includes aspects of technology, leadership, quality, costs, productivity, employee satisfaction, security, and company culture. </a:t>
            </a:r>
            <a:endParaRPr lang="en-US" dirty="0" smtClean="0"/>
          </a:p>
          <a:p>
            <a:r>
              <a:rPr lang="en-US" dirty="0" smtClean="0"/>
              <a:t>Kaizen </a:t>
            </a:r>
            <a:r>
              <a:rPr lang="en-US" dirty="0"/>
              <a:t>is an approach that includes all staﬀ in the organization to participate in the process of continuous and ongoing improvement. </a:t>
            </a:r>
            <a:endParaRPr lang="en-US" dirty="0" smtClean="0"/>
          </a:p>
          <a:p>
            <a:r>
              <a:rPr lang="en-US" b="1" dirty="0" smtClean="0"/>
              <a:t>There </a:t>
            </a:r>
            <a:r>
              <a:rPr lang="en-US" b="1" dirty="0"/>
              <a:t>are ﬁve founding elements in Kaizen that are shown in the middle of Figure 2.7.</a:t>
            </a:r>
          </a:p>
        </p:txBody>
      </p:sp>
    </p:spTree>
    <p:extLst>
      <p:ext uri="{BB962C8B-B14F-4D97-AF65-F5344CB8AC3E}">
        <p14:creationId xmlns:p14="http://schemas.microsoft.com/office/powerpoint/2010/main" val="320530342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Kaizen </a:t>
            </a:r>
            <a:r>
              <a:rPr lang="en-US" dirty="0" smtClean="0"/>
              <a:t>Elements </a:t>
            </a:r>
            <a:r>
              <a:rPr lang="en-US" sz="3600" dirty="0" smtClean="0"/>
              <a:t>(We will repeat this once again later in the Course – when we build a Wall)</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Team Work</a:t>
            </a:r>
          </a:p>
          <a:p>
            <a:pPr marL="514350" indent="-514350">
              <a:buFont typeface="+mj-lt"/>
              <a:buAutoNum type="arabicPeriod"/>
            </a:pPr>
            <a:r>
              <a:rPr lang="en-US" dirty="0" smtClean="0"/>
              <a:t>Personal Discipline</a:t>
            </a:r>
          </a:p>
          <a:p>
            <a:pPr marL="514350" indent="-514350">
              <a:buFont typeface="+mj-lt"/>
              <a:buAutoNum type="arabicPeriod"/>
            </a:pPr>
            <a:r>
              <a:rPr lang="en-US" dirty="0" smtClean="0"/>
              <a:t>Improved Morale</a:t>
            </a:r>
          </a:p>
          <a:p>
            <a:pPr marL="514350" indent="-514350">
              <a:buFont typeface="+mj-lt"/>
              <a:buAutoNum type="arabicPeriod"/>
            </a:pPr>
            <a:r>
              <a:rPr lang="en-US" dirty="0" smtClean="0"/>
              <a:t>Quality Circles</a:t>
            </a:r>
          </a:p>
          <a:p>
            <a:pPr marL="514350" indent="-514350">
              <a:buFont typeface="+mj-lt"/>
              <a:buAutoNum type="arabicPeriod"/>
            </a:pPr>
            <a:r>
              <a:rPr lang="en-US" dirty="0" smtClean="0"/>
              <a:t>Ongoing Improvement</a:t>
            </a:r>
            <a:endParaRPr lang="en-US" dirty="0"/>
          </a:p>
        </p:txBody>
      </p:sp>
      <p:pic>
        <p:nvPicPr>
          <p:cNvPr id="4" name="Content Placeholder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5400" y="1905000"/>
            <a:ext cx="2874006" cy="3063558"/>
          </a:xfrm>
          <a:prstGeom prst="rect">
            <a:avLst/>
          </a:prstGeom>
        </p:spPr>
      </p:pic>
      <p:sp>
        <p:nvSpPr>
          <p:cNvPr id="5" name="Freeform 4"/>
          <p:cNvSpPr/>
          <p:nvPr/>
        </p:nvSpPr>
        <p:spPr>
          <a:xfrm>
            <a:off x="6035040" y="2757268"/>
            <a:ext cx="1328096" cy="1252024"/>
          </a:xfrm>
          <a:custGeom>
            <a:avLst/>
            <a:gdLst>
              <a:gd name="connsiteX0" fmla="*/ 1252025 w 1328096"/>
              <a:gd name="connsiteY0" fmla="*/ 351692 h 1252024"/>
              <a:gd name="connsiteX1" fmla="*/ 1181686 w 1328096"/>
              <a:gd name="connsiteY1" fmla="*/ 281354 h 1252024"/>
              <a:gd name="connsiteX2" fmla="*/ 1111348 w 1328096"/>
              <a:gd name="connsiteY2" fmla="*/ 196947 h 1252024"/>
              <a:gd name="connsiteX3" fmla="*/ 1069145 w 1328096"/>
              <a:gd name="connsiteY3" fmla="*/ 168812 h 1252024"/>
              <a:gd name="connsiteX4" fmla="*/ 1012874 w 1328096"/>
              <a:gd name="connsiteY4" fmla="*/ 112541 h 1252024"/>
              <a:gd name="connsiteX5" fmla="*/ 984738 w 1328096"/>
              <a:gd name="connsiteY5" fmla="*/ 84406 h 1252024"/>
              <a:gd name="connsiteX6" fmla="*/ 900332 w 1328096"/>
              <a:gd name="connsiteY6" fmla="*/ 42203 h 1252024"/>
              <a:gd name="connsiteX7" fmla="*/ 858129 w 1328096"/>
              <a:gd name="connsiteY7" fmla="*/ 28135 h 1252024"/>
              <a:gd name="connsiteX8" fmla="*/ 689317 w 1328096"/>
              <a:gd name="connsiteY8" fmla="*/ 0 h 1252024"/>
              <a:gd name="connsiteX9" fmla="*/ 407963 w 1328096"/>
              <a:gd name="connsiteY9" fmla="*/ 14067 h 1252024"/>
              <a:gd name="connsiteX10" fmla="*/ 365760 w 1328096"/>
              <a:gd name="connsiteY10" fmla="*/ 42203 h 1252024"/>
              <a:gd name="connsiteX11" fmla="*/ 323557 w 1328096"/>
              <a:gd name="connsiteY11" fmla="*/ 56270 h 1252024"/>
              <a:gd name="connsiteX12" fmla="*/ 225083 w 1328096"/>
              <a:gd name="connsiteY12" fmla="*/ 112541 h 1252024"/>
              <a:gd name="connsiteX13" fmla="*/ 196948 w 1328096"/>
              <a:gd name="connsiteY13" fmla="*/ 140677 h 1252024"/>
              <a:gd name="connsiteX14" fmla="*/ 182880 w 1328096"/>
              <a:gd name="connsiteY14" fmla="*/ 182880 h 1252024"/>
              <a:gd name="connsiteX15" fmla="*/ 168812 w 1328096"/>
              <a:gd name="connsiteY15" fmla="*/ 239150 h 1252024"/>
              <a:gd name="connsiteX16" fmla="*/ 126609 w 1328096"/>
              <a:gd name="connsiteY16" fmla="*/ 267286 h 1252024"/>
              <a:gd name="connsiteX17" fmla="*/ 98474 w 1328096"/>
              <a:gd name="connsiteY17" fmla="*/ 309489 h 1252024"/>
              <a:gd name="connsiteX18" fmla="*/ 42203 w 1328096"/>
              <a:gd name="connsiteY18" fmla="*/ 365760 h 1252024"/>
              <a:gd name="connsiteX19" fmla="*/ 14068 w 1328096"/>
              <a:gd name="connsiteY19" fmla="*/ 450166 h 1252024"/>
              <a:gd name="connsiteX20" fmla="*/ 0 w 1328096"/>
              <a:gd name="connsiteY20" fmla="*/ 492369 h 1252024"/>
              <a:gd name="connsiteX21" fmla="*/ 14068 w 1328096"/>
              <a:gd name="connsiteY21" fmla="*/ 815926 h 1252024"/>
              <a:gd name="connsiteX22" fmla="*/ 56271 w 1328096"/>
              <a:gd name="connsiteY22" fmla="*/ 886264 h 1252024"/>
              <a:gd name="connsiteX23" fmla="*/ 84406 w 1328096"/>
              <a:gd name="connsiteY23" fmla="*/ 928467 h 1252024"/>
              <a:gd name="connsiteX24" fmla="*/ 154745 w 1328096"/>
              <a:gd name="connsiteY24" fmla="*/ 998806 h 1252024"/>
              <a:gd name="connsiteX25" fmla="*/ 196948 w 1328096"/>
              <a:gd name="connsiteY25" fmla="*/ 1041009 h 1252024"/>
              <a:gd name="connsiteX26" fmla="*/ 239151 w 1328096"/>
              <a:gd name="connsiteY26" fmla="*/ 1069144 h 1252024"/>
              <a:gd name="connsiteX27" fmla="*/ 309489 w 1328096"/>
              <a:gd name="connsiteY27" fmla="*/ 1111347 h 1252024"/>
              <a:gd name="connsiteX28" fmla="*/ 379828 w 1328096"/>
              <a:gd name="connsiteY28" fmla="*/ 1153550 h 1252024"/>
              <a:gd name="connsiteX29" fmla="*/ 407963 w 1328096"/>
              <a:gd name="connsiteY29" fmla="*/ 1181686 h 1252024"/>
              <a:gd name="connsiteX30" fmla="*/ 534572 w 1328096"/>
              <a:gd name="connsiteY30" fmla="*/ 1209821 h 1252024"/>
              <a:gd name="connsiteX31" fmla="*/ 576775 w 1328096"/>
              <a:gd name="connsiteY31" fmla="*/ 1223889 h 1252024"/>
              <a:gd name="connsiteX32" fmla="*/ 689317 w 1328096"/>
              <a:gd name="connsiteY32" fmla="*/ 1252024 h 1252024"/>
              <a:gd name="connsiteX33" fmla="*/ 1097280 w 1328096"/>
              <a:gd name="connsiteY33" fmla="*/ 1237957 h 1252024"/>
              <a:gd name="connsiteX34" fmla="*/ 1223889 w 1328096"/>
              <a:gd name="connsiteY34" fmla="*/ 1139483 h 1252024"/>
              <a:gd name="connsiteX35" fmla="*/ 1252025 w 1328096"/>
              <a:gd name="connsiteY35" fmla="*/ 1111347 h 1252024"/>
              <a:gd name="connsiteX36" fmla="*/ 1294228 w 1328096"/>
              <a:gd name="connsiteY36" fmla="*/ 956603 h 1252024"/>
              <a:gd name="connsiteX37" fmla="*/ 1308295 w 1328096"/>
              <a:gd name="connsiteY37" fmla="*/ 900332 h 1252024"/>
              <a:gd name="connsiteX38" fmla="*/ 1308295 w 1328096"/>
              <a:gd name="connsiteY38" fmla="*/ 407963 h 1252024"/>
              <a:gd name="connsiteX39" fmla="*/ 1280160 w 1328096"/>
              <a:gd name="connsiteY39" fmla="*/ 379827 h 1252024"/>
              <a:gd name="connsiteX40" fmla="*/ 1252025 w 1328096"/>
              <a:gd name="connsiteY40" fmla="*/ 351692 h 1252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328096" h="1252024">
                <a:moveTo>
                  <a:pt x="1252025" y="351692"/>
                </a:moveTo>
                <a:cubicBezTo>
                  <a:pt x="1235613" y="335280"/>
                  <a:pt x="1203521" y="306308"/>
                  <a:pt x="1181686" y="281354"/>
                </a:cubicBezTo>
                <a:cubicBezTo>
                  <a:pt x="1122097" y="213252"/>
                  <a:pt x="1189532" y="262100"/>
                  <a:pt x="1111348" y="196947"/>
                </a:cubicBezTo>
                <a:cubicBezTo>
                  <a:pt x="1098360" y="186123"/>
                  <a:pt x="1081982" y="179815"/>
                  <a:pt x="1069145" y="168812"/>
                </a:cubicBezTo>
                <a:cubicBezTo>
                  <a:pt x="1049005" y="151549"/>
                  <a:pt x="1031631" y="131298"/>
                  <a:pt x="1012874" y="112541"/>
                </a:cubicBezTo>
                <a:cubicBezTo>
                  <a:pt x="1003495" y="103163"/>
                  <a:pt x="997321" y="88600"/>
                  <a:pt x="984738" y="84406"/>
                </a:cubicBezTo>
                <a:cubicBezTo>
                  <a:pt x="878659" y="49046"/>
                  <a:pt x="1009414" y="96744"/>
                  <a:pt x="900332" y="42203"/>
                </a:cubicBezTo>
                <a:cubicBezTo>
                  <a:pt x="887069" y="35571"/>
                  <a:pt x="872387" y="32209"/>
                  <a:pt x="858129" y="28135"/>
                </a:cubicBezTo>
                <a:cubicBezTo>
                  <a:pt x="785836" y="7479"/>
                  <a:pt x="780656" y="11417"/>
                  <a:pt x="689317" y="0"/>
                </a:cubicBezTo>
                <a:cubicBezTo>
                  <a:pt x="595532" y="4689"/>
                  <a:pt x="501076" y="1922"/>
                  <a:pt x="407963" y="14067"/>
                </a:cubicBezTo>
                <a:cubicBezTo>
                  <a:pt x="391198" y="16254"/>
                  <a:pt x="380882" y="34642"/>
                  <a:pt x="365760" y="42203"/>
                </a:cubicBezTo>
                <a:cubicBezTo>
                  <a:pt x="352497" y="48835"/>
                  <a:pt x="337187" y="50429"/>
                  <a:pt x="323557" y="56270"/>
                </a:cubicBezTo>
                <a:cubicBezTo>
                  <a:pt x="292458" y="69598"/>
                  <a:pt x="252249" y="90808"/>
                  <a:pt x="225083" y="112541"/>
                </a:cubicBezTo>
                <a:cubicBezTo>
                  <a:pt x="214726" y="120827"/>
                  <a:pt x="206326" y="131298"/>
                  <a:pt x="196948" y="140677"/>
                </a:cubicBezTo>
                <a:cubicBezTo>
                  <a:pt x="192259" y="154745"/>
                  <a:pt x="186954" y="168622"/>
                  <a:pt x="182880" y="182880"/>
                </a:cubicBezTo>
                <a:cubicBezTo>
                  <a:pt x="177568" y="201470"/>
                  <a:pt x="179537" y="223063"/>
                  <a:pt x="168812" y="239150"/>
                </a:cubicBezTo>
                <a:cubicBezTo>
                  <a:pt x="159433" y="253218"/>
                  <a:pt x="140677" y="257907"/>
                  <a:pt x="126609" y="267286"/>
                </a:cubicBezTo>
                <a:cubicBezTo>
                  <a:pt x="117231" y="281354"/>
                  <a:pt x="109477" y="296652"/>
                  <a:pt x="98474" y="309489"/>
                </a:cubicBezTo>
                <a:cubicBezTo>
                  <a:pt x="81211" y="329629"/>
                  <a:pt x="42203" y="365760"/>
                  <a:pt x="42203" y="365760"/>
                </a:cubicBezTo>
                <a:lnTo>
                  <a:pt x="14068" y="450166"/>
                </a:lnTo>
                <a:lnTo>
                  <a:pt x="0" y="492369"/>
                </a:lnTo>
                <a:cubicBezTo>
                  <a:pt x="4689" y="600221"/>
                  <a:pt x="5788" y="708290"/>
                  <a:pt x="14068" y="815926"/>
                </a:cubicBezTo>
                <a:cubicBezTo>
                  <a:pt x="17707" y="863230"/>
                  <a:pt x="30728" y="854336"/>
                  <a:pt x="56271" y="886264"/>
                </a:cubicBezTo>
                <a:cubicBezTo>
                  <a:pt x="66833" y="899466"/>
                  <a:pt x="73273" y="915743"/>
                  <a:pt x="84406" y="928467"/>
                </a:cubicBezTo>
                <a:cubicBezTo>
                  <a:pt x="106241" y="953421"/>
                  <a:pt x="131299" y="975360"/>
                  <a:pt x="154745" y="998806"/>
                </a:cubicBezTo>
                <a:cubicBezTo>
                  <a:pt x="168813" y="1012874"/>
                  <a:pt x="180395" y="1029974"/>
                  <a:pt x="196948" y="1041009"/>
                </a:cubicBezTo>
                <a:cubicBezTo>
                  <a:pt x="211016" y="1050387"/>
                  <a:pt x="225949" y="1058582"/>
                  <a:pt x="239151" y="1069144"/>
                </a:cubicBezTo>
                <a:cubicBezTo>
                  <a:pt x="294324" y="1113283"/>
                  <a:pt x="236197" y="1086917"/>
                  <a:pt x="309489" y="1111347"/>
                </a:cubicBezTo>
                <a:cubicBezTo>
                  <a:pt x="380782" y="1182640"/>
                  <a:pt x="288515" y="1098762"/>
                  <a:pt x="379828" y="1153550"/>
                </a:cubicBezTo>
                <a:cubicBezTo>
                  <a:pt x="391201" y="1160374"/>
                  <a:pt x="396590" y="1174862"/>
                  <a:pt x="407963" y="1181686"/>
                </a:cubicBezTo>
                <a:cubicBezTo>
                  <a:pt x="434603" y="1197671"/>
                  <a:pt x="517524" y="1206980"/>
                  <a:pt x="534572" y="1209821"/>
                </a:cubicBezTo>
                <a:cubicBezTo>
                  <a:pt x="548640" y="1214510"/>
                  <a:pt x="562389" y="1220292"/>
                  <a:pt x="576775" y="1223889"/>
                </a:cubicBezTo>
                <a:lnTo>
                  <a:pt x="689317" y="1252024"/>
                </a:lnTo>
                <a:cubicBezTo>
                  <a:pt x="825305" y="1247335"/>
                  <a:pt x="961476" y="1246445"/>
                  <a:pt x="1097280" y="1237957"/>
                </a:cubicBezTo>
                <a:cubicBezTo>
                  <a:pt x="1154133" y="1234404"/>
                  <a:pt x="1190975" y="1172397"/>
                  <a:pt x="1223889" y="1139483"/>
                </a:cubicBezTo>
                <a:lnTo>
                  <a:pt x="1252025" y="1111347"/>
                </a:lnTo>
                <a:cubicBezTo>
                  <a:pt x="1278318" y="1032464"/>
                  <a:pt x="1262499" y="1083520"/>
                  <a:pt x="1294228" y="956603"/>
                </a:cubicBezTo>
                <a:lnTo>
                  <a:pt x="1308295" y="900332"/>
                </a:lnTo>
                <a:cubicBezTo>
                  <a:pt x="1330870" y="697162"/>
                  <a:pt x="1338267" y="687706"/>
                  <a:pt x="1308295" y="407963"/>
                </a:cubicBezTo>
                <a:cubicBezTo>
                  <a:pt x="1306882" y="394775"/>
                  <a:pt x="1291533" y="386651"/>
                  <a:pt x="1280160" y="379827"/>
                </a:cubicBezTo>
                <a:cubicBezTo>
                  <a:pt x="1267445" y="372198"/>
                  <a:pt x="1268437" y="368104"/>
                  <a:pt x="1252025" y="351692"/>
                </a:cubicBezTo>
                <a:close/>
              </a:path>
            </a:pathLst>
          </a:cu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10959810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ctrTitle"/>
          </p:nvPr>
        </p:nvSpPr>
        <p:spPr>
          <a:xfrm>
            <a:off x="685800" y="2057400"/>
            <a:ext cx="7772400" cy="1143000"/>
          </a:xfrm>
        </p:spPr>
        <p:txBody>
          <a:bodyPr>
            <a:normAutofit fontScale="90000"/>
          </a:bodyPr>
          <a:lstStyle/>
          <a:p>
            <a:r>
              <a:rPr lang="en-US" b="1" dirty="0" smtClean="0">
                <a:solidFill>
                  <a:srgbClr val="0033CC"/>
                </a:solidFill>
              </a:rPr>
              <a:t>Sub-Module</a:t>
            </a:r>
            <a:br>
              <a:rPr lang="en-US" b="1" dirty="0" smtClean="0">
                <a:solidFill>
                  <a:srgbClr val="0033CC"/>
                </a:solidFill>
              </a:rPr>
            </a:br>
            <a:r>
              <a:rPr lang="en-US" b="1" dirty="0" smtClean="0">
                <a:solidFill>
                  <a:srgbClr val="0033CC"/>
                </a:solidFill>
                <a:latin typeface="Copperplate Gothic Bold" pitchFamily="34" charset="0"/>
              </a:rPr>
              <a:t/>
            </a:r>
            <a:br>
              <a:rPr lang="en-US" b="1" dirty="0" smtClean="0">
                <a:solidFill>
                  <a:srgbClr val="0033CC"/>
                </a:solidFill>
                <a:latin typeface="Copperplate Gothic Bold" pitchFamily="34" charset="0"/>
              </a:rPr>
            </a:br>
            <a:r>
              <a:rPr lang="en-US" b="1" dirty="0" smtClean="0">
                <a:solidFill>
                  <a:srgbClr val="990000"/>
                </a:solidFill>
                <a:latin typeface="Copperplate Gothic Bold" pitchFamily="34" charset="0"/>
              </a:rPr>
              <a:t>Scalable</a:t>
            </a:r>
            <a:r>
              <a:rPr lang="en-US" b="1" baseline="0" dirty="0" smtClean="0">
                <a:solidFill>
                  <a:srgbClr val="990000"/>
                </a:solidFill>
                <a:latin typeface="Copperplate Gothic Bold" pitchFamily="34" charset="0"/>
              </a:rPr>
              <a:t> Agile Framework (</a:t>
            </a:r>
            <a:r>
              <a:rPr lang="en-US" b="1" baseline="0" dirty="0" err="1" smtClean="0">
                <a:solidFill>
                  <a:srgbClr val="990000"/>
                </a:solidFill>
                <a:latin typeface="Copperplate Gothic Bold" pitchFamily="34" charset="0"/>
              </a:rPr>
              <a:t>SAFe</a:t>
            </a:r>
            <a:r>
              <a:rPr lang="en-US" b="1" baseline="0" dirty="0" smtClean="0">
                <a:solidFill>
                  <a:srgbClr val="990000"/>
                </a:solidFill>
                <a:latin typeface="Copperplate Gothic Bold" pitchFamily="34" charset="0"/>
              </a:rPr>
              <a:t>) </a:t>
            </a:r>
            <a:r>
              <a:rPr lang="en-US" b="1" dirty="0" smtClean="0">
                <a:solidFill>
                  <a:srgbClr val="990000"/>
                </a:solidFill>
                <a:latin typeface="Copperplate Gothic Bold" pitchFamily="34" charset="0"/>
              </a:rPr>
              <a:t>  </a:t>
            </a:r>
            <a:endParaRPr lang="en-US" dirty="0" smtClean="0">
              <a:solidFill>
                <a:srgbClr val="990000"/>
              </a:solidFill>
            </a:endParaRPr>
          </a:p>
        </p:txBody>
      </p:sp>
      <p:sp>
        <p:nvSpPr>
          <p:cNvPr id="23555" name="Rectangle 3"/>
          <p:cNvSpPr>
            <a:spLocks noGrp="1" noChangeArrowheads="1"/>
          </p:cNvSpPr>
          <p:nvPr>
            <p:ph type="subTitle" idx="1"/>
          </p:nvPr>
        </p:nvSpPr>
        <p:spPr>
          <a:noFill/>
          <a:ln w="1270" cap="rnd">
            <a:solidFill>
              <a:srgbClr val="993366"/>
            </a:solidFill>
            <a:prstDash val="sysDot"/>
          </a:ln>
        </p:spPr>
        <p:txBody>
          <a:bodyPr/>
          <a:lstStyle/>
          <a:p>
            <a:r>
              <a:rPr lang="en-US" sz="2800" dirty="0" smtClean="0">
                <a:solidFill>
                  <a:schemeClr val="tx1">
                    <a:lumMod val="50000"/>
                  </a:schemeClr>
                </a:solidFill>
              </a:rPr>
              <a:t>Agile at an Enterprise Level </a:t>
            </a:r>
          </a:p>
          <a:p>
            <a:r>
              <a:rPr lang="en-US" sz="2800" dirty="0" smtClean="0">
                <a:solidFill>
                  <a:schemeClr val="tx1">
                    <a:lumMod val="50000"/>
                  </a:schemeClr>
                </a:solidFill>
              </a:rPr>
              <a:t>(as against a Team level) </a:t>
            </a:r>
          </a:p>
        </p:txBody>
      </p:sp>
      <p:graphicFrame>
        <p:nvGraphicFramePr>
          <p:cNvPr id="5" name="Diagram 4"/>
          <p:cNvGraphicFramePr/>
          <p:nvPr/>
        </p:nvGraphicFramePr>
        <p:xfrm>
          <a:off x="2362200" y="6581001"/>
          <a:ext cx="4640566" cy="2769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Picture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81602" y="0"/>
            <a:ext cx="1246632" cy="197510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3892369473"/>
      </p:ext>
    </p:extLst>
  </p:cSld>
  <p:clrMapOvr>
    <a:masterClrMapping/>
  </p:clrMapOvr>
  <p:transition spd="med">
    <p:random/>
    <p:sndAc>
      <p:stSnd>
        <p:snd r:embed="rId3" name="click.wav"/>
      </p:stSnd>
    </p:sndAc>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378"/>
            <a:ext cx="8229600" cy="411162"/>
          </a:xfrm>
        </p:spPr>
        <p:txBody>
          <a:bodyPr>
            <a:normAutofit fontScale="90000"/>
          </a:bodyPr>
          <a:lstStyle/>
          <a:p>
            <a:r>
              <a:rPr lang="en-US" sz="3200" dirty="0"/>
              <a:t>http://www.scaledagileframework.com/</a:t>
            </a:r>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9686" y="533399"/>
            <a:ext cx="8267114" cy="6123787"/>
          </a:xfrm>
        </p:spPr>
      </p:pic>
    </p:spTree>
    <p:extLst>
      <p:ext uri="{BB962C8B-B14F-4D97-AF65-F5344CB8AC3E}">
        <p14:creationId xmlns:p14="http://schemas.microsoft.com/office/powerpoint/2010/main" val="7211739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ctrTitle"/>
          </p:nvPr>
        </p:nvSpPr>
        <p:spPr>
          <a:xfrm>
            <a:off x="685800" y="2057400"/>
            <a:ext cx="7772400" cy="1143000"/>
          </a:xfrm>
        </p:spPr>
        <p:txBody>
          <a:bodyPr>
            <a:normAutofit fontScale="90000"/>
          </a:bodyPr>
          <a:lstStyle/>
          <a:p>
            <a:r>
              <a:rPr lang="en-US" b="1" dirty="0" smtClean="0">
                <a:solidFill>
                  <a:srgbClr val="0033CC"/>
                </a:solidFill>
              </a:rPr>
              <a:t>Sub-Module</a:t>
            </a:r>
            <a:br>
              <a:rPr lang="en-US" b="1" dirty="0" smtClean="0">
                <a:solidFill>
                  <a:srgbClr val="0033CC"/>
                </a:solidFill>
              </a:rPr>
            </a:br>
            <a:r>
              <a:rPr lang="en-US" b="1" dirty="0" smtClean="0">
                <a:solidFill>
                  <a:srgbClr val="0033CC"/>
                </a:solidFill>
                <a:latin typeface="Copperplate Gothic Bold" pitchFamily="34" charset="0"/>
              </a:rPr>
              <a:t/>
            </a:r>
            <a:br>
              <a:rPr lang="en-US" b="1" dirty="0" smtClean="0">
                <a:solidFill>
                  <a:srgbClr val="0033CC"/>
                </a:solidFill>
                <a:latin typeface="Copperplate Gothic Bold" pitchFamily="34" charset="0"/>
              </a:rPr>
            </a:br>
            <a:r>
              <a:rPr lang="en-US" b="1" dirty="0" smtClean="0">
                <a:solidFill>
                  <a:srgbClr val="990000"/>
                </a:solidFill>
                <a:latin typeface="Copperplate Gothic Bold" pitchFamily="34" charset="0"/>
              </a:rPr>
              <a:t>What Comprises Agile? </a:t>
            </a:r>
            <a:endParaRPr lang="en-US" dirty="0" smtClean="0">
              <a:solidFill>
                <a:srgbClr val="990000"/>
              </a:solidFill>
            </a:endParaRPr>
          </a:p>
        </p:txBody>
      </p:sp>
      <p:sp>
        <p:nvSpPr>
          <p:cNvPr id="23555" name="Rectangle 3"/>
          <p:cNvSpPr>
            <a:spLocks noGrp="1" noChangeArrowheads="1"/>
          </p:cNvSpPr>
          <p:nvPr>
            <p:ph type="subTitle" idx="1"/>
          </p:nvPr>
        </p:nvSpPr>
        <p:spPr>
          <a:noFill/>
          <a:ln w="1270" cap="rnd">
            <a:solidFill>
              <a:srgbClr val="993366"/>
            </a:solidFill>
            <a:prstDash val="sysDot"/>
          </a:ln>
        </p:spPr>
        <p:txBody>
          <a:bodyPr/>
          <a:lstStyle/>
          <a:p>
            <a:r>
              <a:rPr lang="en-US" sz="2800" dirty="0" smtClean="0">
                <a:solidFill>
                  <a:schemeClr val="tx1">
                    <a:lumMod val="50000"/>
                  </a:schemeClr>
                </a:solidFill>
              </a:rPr>
              <a:t>Major Concepts </a:t>
            </a:r>
          </a:p>
        </p:txBody>
      </p:sp>
      <p:graphicFrame>
        <p:nvGraphicFramePr>
          <p:cNvPr id="5" name="Diagram 4"/>
          <p:cNvGraphicFramePr/>
          <p:nvPr/>
        </p:nvGraphicFramePr>
        <p:xfrm>
          <a:off x="2362200" y="6581001"/>
          <a:ext cx="4640566" cy="2769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81602" y="0"/>
            <a:ext cx="1246632" cy="197510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1554200826"/>
      </p:ext>
    </p:extLst>
  </p:cSld>
  <p:clrMapOvr>
    <a:masterClrMapping/>
  </p:clrMapOvr>
  <p:transition spd="med">
    <p:random/>
    <p:sndAc>
      <p:stSnd>
        <p:snd r:embed="rId3" name="click.wav"/>
      </p:stSnd>
    </p:sndAc>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ctrTitle"/>
          </p:nvPr>
        </p:nvSpPr>
        <p:spPr>
          <a:xfrm>
            <a:off x="685800" y="2057400"/>
            <a:ext cx="7772400" cy="1143000"/>
          </a:xfrm>
        </p:spPr>
        <p:txBody>
          <a:bodyPr>
            <a:normAutofit fontScale="90000"/>
          </a:bodyPr>
          <a:lstStyle/>
          <a:p>
            <a:r>
              <a:rPr lang="en-US" b="1" dirty="0" smtClean="0">
                <a:solidFill>
                  <a:srgbClr val="0033CC"/>
                </a:solidFill>
              </a:rPr>
              <a:t>Sub-Module</a:t>
            </a:r>
            <a:br>
              <a:rPr lang="en-US" b="1" dirty="0" smtClean="0">
                <a:solidFill>
                  <a:srgbClr val="0033CC"/>
                </a:solidFill>
              </a:rPr>
            </a:br>
            <a:r>
              <a:rPr lang="en-US" b="1" dirty="0" smtClean="0">
                <a:solidFill>
                  <a:srgbClr val="0033CC"/>
                </a:solidFill>
                <a:latin typeface="Copperplate Gothic Bold" pitchFamily="34" charset="0"/>
              </a:rPr>
              <a:t/>
            </a:r>
            <a:br>
              <a:rPr lang="en-US" b="1" dirty="0" smtClean="0">
                <a:solidFill>
                  <a:srgbClr val="0033CC"/>
                </a:solidFill>
                <a:latin typeface="Copperplate Gothic Bold" pitchFamily="34" charset="0"/>
              </a:rPr>
            </a:br>
            <a:r>
              <a:rPr lang="en-US" b="1" dirty="0" smtClean="0">
                <a:solidFill>
                  <a:srgbClr val="990000"/>
                </a:solidFill>
                <a:latin typeface="Copperplate Gothic Bold" pitchFamily="34" charset="0"/>
              </a:rPr>
              <a:t>Discipline</a:t>
            </a:r>
            <a:r>
              <a:rPr lang="en-US" b="1" baseline="0" dirty="0" smtClean="0">
                <a:solidFill>
                  <a:srgbClr val="990000"/>
                </a:solidFill>
                <a:latin typeface="Copperplate Gothic Bold" pitchFamily="34" charset="0"/>
              </a:rPr>
              <a:t>d Agile Delivery (DAD)</a:t>
            </a:r>
            <a:r>
              <a:rPr lang="en-US" b="1" dirty="0" smtClean="0">
                <a:solidFill>
                  <a:srgbClr val="990000"/>
                </a:solidFill>
                <a:latin typeface="Copperplate Gothic Bold" pitchFamily="34" charset="0"/>
              </a:rPr>
              <a:t>  </a:t>
            </a:r>
            <a:endParaRPr lang="en-US" dirty="0" smtClean="0">
              <a:solidFill>
                <a:srgbClr val="990000"/>
              </a:solidFill>
            </a:endParaRPr>
          </a:p>
        </p:txBody>
      </p:sp>
      <p:sp>
        <p:nvSpPr>
          <p:cNvPr id="23555" name="Rectangle 3"/>
          <p:cNvSpPr>
            <a:spLocks noGrp="1" noChangeArrowheads="1"/>
          </p:cNvSpPr>
          <p:nvPr>
            <p:ph type="subTitle" idx="1"/>
          </p:nvPr>
        </p:nvSpPr>
        <p:spPr>
          <a:noFill/>
          <a:ln w="1270" cap="rnd">
            <a:solidFill>
              <a:srgbClr val="993366"/>
            </a:solidFill>
            <a:prstDash val="sysDot"/>
          </a:ln>
        </p:spPr>
        <p:txBody>
          <a:bodyPr/>
          <a:lstStyle/>
          <a:p>
            <a:r>
              <a:rPr lang="en-US" sz="2800" dirty="0" smtClean="0">
                <a:solidFill>
                  <a:schemeClr val="tx1">
                    <a:lumMod val="50000"/>
                  </a:schemeClr>
                </a:solidFill>
              </a:rPr>
              <a:t>Delivery Focus for the Enterprise  </a:t>
            </a:r>
          </a:p>
        </p:txBody>
      </p:sp>
      <p:graphicFrame>
        <p:nvGraphicFramePr>
          <p:cNvPr id="5" name="Diagram 4"/>
          <p:cNvGraphicFramePr/>
          <p:nvPr/>
        </p:nvGraphicFramePr>
        <p:xfrm>
          <a:off x="2362200" y="6581001"/>
          <a:ext cx="4640566" cy="2769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Picture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81602" y="0"/>
            <a:ext cx="1246632" cy="197510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256176197"/>
      </p:ext>
    </p:extLst>
  </p:cSld>
  <p:clrMapOvr>
    <a:masterClrMapping/>
  </p:clrMapOvr>
  <p:transition spd="med">
    <p:random/>
    <p:sndAc>
      <p:stSnd>
        <p:snd r:embed="rId3" name="click.wav"/>
      </p:stSnd>
    </p:sndAc>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334962"/>
          </a:xfrm>
        </p:spPr>
        <p:txBody>
          <a:bodyPr>
            <a:normAutofit fontScale="90000"/>
          </a:bodyPr>
          <a:lstStyle/>
          <a:p>
            <a:r>
              <a:rPr lang="en-US" sz="2800" dirty="0"/>
              <a:t>http://www.disciplinedagiledelivery.com/</a:t>
            </a: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692" y="401294"/>
            <a:ext cx="8440616" cy="6304306"/>
          </a:xfrm>
          <a:prstGeom prst="rect">
            <a:avLst/>
          </a:prstGeom>
        </p:spPr>
      </p:pic>
    </p:spTree>
    <p:extLst>
      <p:ext uri="{BB962C8B-B14F-4D97-AF65-F5344CB8AC3E}">
        <p14:creationId xmlns:p14="http://schemas.microsoft.com/office/powerpoint/2010/main" val="241239071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1"/>
          </p:nvPr>
        </p:nvSpPr>
        <p:spPr/>
        <p:txBody>
          <a:bodyPr/>
          <a:lstStyle/>
          <a:p>
            <a:fld id="{1A8A3A8F-BF3B-4F95-9652-FBD23CB6635E}" type="slidenum">
              <a:rPr lang="en-US"/>
              <a:pPr/>
              <a:t>42</a:t>
            </a:fld>
            <a:endParaRPr lang="en-US" dirty="0"/>
          </a:p>
        </p:txBody>
      </p:sp>
      <p:sp>
        <p:nvSpPr>
          <p:cNvPr id="5344258" name="Rectangle 2"/>
          <p:cNvSpPr>
            <a:spLocks noGrp="1" noChangeArrowheads="1"/>
          </p:cNvSpPr>
          <p:nvPr>
            <p:ph type="title"/>
          </p:nvPr>
        </p:nvSpPr>
        <p:spPr>
          <a:xfrm>
            <a:off x="903396" y="576020"/>
            <a:ext cx="7184690" cy="863600"/>
          </a:xfrm>
        </p:spPr>
        <p:txBody>
          <a:bodyPr>
            <a:noAutofit/>
          </a:bodyPr>
          <a:lstStyle/>
          <a:p>
            <a:r>
              <a:rPr lang="en-US" sz="2800" b="1" dirty="0" smtClean="0"/>
              <a:t>Conclusions </a:t>
            </a:r>
            <a:r>
              <a:rPr lang="en-US" sz="2800" b="1" dirty="0"/>
              <a:t>&amp; </a:t>
            </a:r>
            <a:r>
              <a:rPr lang="en-US" sz="2800" b="1" dirty="0" smtClean="0"/>
              <a:t>Future </a:t>
            </a:r>
            <a:r>
              <a:rPr lang="en-US" sz="2800" b="1" dirty="0"/>
              <a:t>Directions</a:t>
            </a:r>
          </a:p>
        </p:txBody>
      </p:sp>
      <p:sp>
        <p:nvSpPr>
          <p:cNvPr id="5344259" name="Rectangle 3"/>
          <p:cNvSpPr>
            <a:spLocks noGrp="1" noChangeArrowheads="1"/>
          </p:cNvSpPr>
          <p:nvPr>
            <p:ph type="body" idx="1"/>
          </p:nvPr>
        </p:nvSpPr>
        <p:spPr>
          <a:xfrm>
            <a:off x="323528" y="1645691"/>
            <a:ext cx="5476056" cy="4519613"/>
          </a:xfrm>
        </p:spPr>
        <p:txBody>
          <a:bodyPr>
            <a:normAutofit/>
          </a:bodyPr>
          <a:lstStyle/>
          <a:p>
            <a:pPr>
              <a:buFont typeface="Arial" pitchFamily="34" charset="0"/>
              <a:buChar char="•"/>
            </a:pPr>
            <a:r>
              <a:rPr lang="en-US" sz="2800" dirty="0" smtClean="0">
                <a:latin typeface="Book Antiqua" pitchFamily="18" charset="0"/>
              </a:rPr>
              <a:t>We discussed…?? </a:t>
            </a:r>
          </a:p>
        </p:txBody>
      </p:sp>
      <p:graphicFrame>
        <p:nvGraphicFramePr>
          <p:cNvPr id="5344260" name="Object 4"/>
          <p:cNvGraphicFramePr>
            <a:graphicFrameLocks noChangeAspect="1"/>
          </p:cNvGraphicFramePr>
          <p:nvPr/>
        </p:nvGraphicFramePr>
        <p:xfrm>
          <a:off x="5940425" y="1916113"/>
          <a:ext cx="2427288" cy="2441575"/>
        </p:xfrm>
        <a:graphic>
          <a:graphicData uri="http://schemas.openxmlformats.org/presentationml/2006/ole">
            <mc:AlternateContent xmlns:mc="http://schemas.openxmlformats.org/markup-compatibility/2006">
              <mc:Choice xmlns:v="urn:schemas-microsoft-com:vml" Requires="v">
                <p:oleObj spid="_x0000_s1082" name="Clip" r:id="rId4" imgW="3946320" imgH="3970080" progId="">
                  <p:embed/>
                </p:oleObj>
              </mc:Choice>
              <mc:Fallback>
                <p:oleObj name="Clip" r:id="rId4" imgW="3946320" imgH="3970080" progId="">
                  <p:embed/>
                  <p:pic>
                    <p:nvPicPr>
                      <p:cNvPr id="534426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0425" y="1916113"/>
                        <a:ext cx="2427288" cy="2441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44261" name="Rectangle 5"/>
          <p:cNvSpPr>
            <a:spLocks noChangeArrowheads="1"/>
          </p:cNvSpPr>
          <p:nvPr/>
        </p:nvSpPr>
        <p:spPr bwMode="auto">
          <a:xfrm>
            <a:off x="5257800" y="5159375"/>
            <a:ext cx="3657600" cy="1165225"/>
          </a:xfrm>
          <a:prstGeom prst="rect">
            <a:avLst/>
          </a:prstGeom>
          <a:noFill/>
          <a:ln w="9525">
            <a:noFill/>
            <a:miter lim="800000"/>
            <a:headEnd/>
            <a:tailEnd/>
          </a:ln>
        </p:spPr>
        <p:txBody>
          <a:bodyPr/>
          <a:lstStyle/>
          <a:p>
            <a:pPr marL="342900" indent="-342900" algn="ctr">
              <a:lnSpc>
                <a:spcPct val="90000"/>
              </a:lnSpc>
              <a:spcBef>
                <a:spcPct val="20000"/>
              </a:spcBef>
              <a:buClr>
                <a:schemeClr val="accent1"/>
              </a:buClr>
              <a:buFont typeface="Wingdings" pitchFamily="2" charset="2"/>
              <a:buNone/>
            </a:pPr>
            <a:r>
              <a:rPr kumimoji="1" lang="en-US" sz="3300" b="1" i="1" dirty="0">
                <a:solidFill>
                  <a:srgbClr val="FF3300"/>
                </a:solidFill>
                <a:effectLst>
                  <a:outerShdw blurRad="38100" dist="38100" dir="2700000" algn="tl">
                    <a:srgbClr val="C0C0C0"/>
                  </a:outerShdw>
                </a:effectLst>
                <a:latin typeface="Book Antiqua" pitchFamily="18" charset="0"/>
              </a:rPr>
              <a:t> Do you see what </a:t>
            </a:r>
            <a:r>
              <a:rPr kumimoji="1" lang="en-US" sz="3300" b="1" i="1" dirty="0" smtClean="0">
                <a:solidFill>
                  <a:srgbClr val="FF3300"/>
                </a:solidFill>
                <a:effectLst>
                  <a:outerShdw blurRad="38100" dist="38100" dir="2700000" algn="tl">
                    <a:srgbClr val="C0C0C0"/>
                  </a:outerShdw>
                </a:effectLst>
                <a:latin typeface="Book Antiqua" pitchFamily="18" charset="0"/>
              </a:rPr>
              <a:t>we </a:t>
            </a:r>
            <a:r>
              <a:rPr kumimoji="1" lang="en-US" sz="3300" b="1" i="1" dirty="0">
                <a:solidFill>
                  <a:srgbClr val="FF3300"/>
                </a:solidFill>
                <a:effectLst>
                  <a:outerShdw blurRad="38100" dist="38100" dir="2700000" algn="tl">
                    <a:srgbClr val="C0C0C0"/>
                  </a:outerShdw>
                </a:effectLst>
                <a:latin typeface="Book Antiqua" pitchFamily="18" charset="0"/>
              </a:rPr>
              <a:t>see?</a:t>
            </a:r>
            <a:endParaRPr kumimoji="1" lang="en-US" sz="2800" b="1" dirty="0">
              <a:solidFill>
                <a:srgbClr val="FF3300"/>
              </a:solidFill>
              <a:effectLst>
                <a:outerShdw blurRad="38100" dist="38100" dir="2700000" algn="tl">
                  <a:srgbClr val="C0C0C0"/>
                </a:outerShdw>
              </a:effectLst>
              <a:latin typeface="Book Antiqua" pitchFamily="18" charset="0"/>
            </a:endParaRPr>
          </a:p>
        </p:txBody>
      </p:sp>
    </p:spTree>
    <p:extLst>
      <p:ext uri="{BB962C8B-B14F-4D97-AF65-F5344CB8AC3E}">
        <p14:creationId xmlns:p14="http://schemas.microsoft.com/office/powerpoint/2010/main" val="2376983244"/>
      </p:ext>
    </p:extLst>
  </p:cSld>
  <p:clrMapOvr>
    <a:masterClrMapping/>
  </p:clrMapOvr>
  <p:transition spd="med">
    <p:rand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3260" y="2260601"/>
            <a:ext cx="8297480" cy="3205162"/>
          </a:xfrm>
        </p:spPr>
      </p:pic>
    </p:spTree>
    <p:extLst>
      <p:ext uri="{BB962C8B-B14F-4D97-AF65-F5344CB8AC3E}">
        <p14:creationId xmlns:p14="http://schemas.microsoft.com/office/powerpoint/2010/main" val="1431761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ctrTitle"/>
          </p:nvPr>
        </p:nvSpPr>
        <p:spPr>
          <a:xfrm>
            <a:off x="685800" y="2057400"/>
            <a:ext cx="7772400" cy="1143000"/>
          </a:xfrm>
        </p:spPr>
        <p:txBody>
          <a:bodyPr>
            <a:normAutofit fontScale="90000"/>
          </a:bodyPr>
          <a:lstStyle/>
          <a:p>
            <a:r>
              <a:rPr lang="en-US" b="1" dirty="0" smtClean="0">
                <a:solidFill>
                  <a:srgbClr val="0033CC"/>
                </a:solidFill>
              </a:rPr>
              <a:t>Sub-Module</a:t>
            </a:r>
            <a:br>
              <a:rPr lang="en-US" b="1" dirty="0" smtClean="0">
                <a:solidFill>
                  <a:srgbClr val="0033CC"/>
                </a:solidFill>
              </a:rPr>
            </a:br>
            <a:r>
              <a:rPr lang="en-US" b="1" dirty="0" smtClean="0">
                <a:solidFill>
                  <a:srgbClr val="0033CC"/>
                </a:solidFill>
                <a:latin typeface="Copperplate Gothic Bold" pitchFamily="34" charset="0"/>
              </a:rPr>
              <a:t/>
            </a:r>
            <a:br>
              <a:rPr lang="en-US" b="1" dirty="0" smtClean="0">
                <a:solidFill>
                  <a:srgbClr val="0033CC"/>
                </a:solidFill>
                <a:latin typeface="Copperplate Gothic Bold" pitchFamily="34" charset="0"/>
              </a:rPr>
            </a:br>
            <a:r>
              <a:rPr lang="en-US" dirty="0" smtClean="0">
                <a:solidFill>
                  <a:srgbClr val="990000"/>
                </a:solidFill>
                <a:latin typeface="Copperplate Gothic Bold" pitchFamily="34" charset="0"/>
              </a:rPr>
              <a:t>The Agile Manifesto</a:t>
            </a:r>
            <a:endParaRPr lang="en-US" dirty="0" smtClean="0">
              <a:solidFill>
                <a:srgbClr val="990000"/>
              </a:solidFill>
            </a:endParaRPr>
          </a:p>
        </p:txBody>
      </p:sp>
      <p:sp>
        <p:nvSpPr>
          <p:cNvPr id="23555" name="Rectangle 3"/>
          <p:cNvSpPr>
            <a:spLocks noGrp="1" noChangeArrowheads="1"/>
          </p:cNvSpPr>
          <p:nvPr>
            <p:ph type="subTitle" idx="1"/>
          </p:nvPr>
        </p:nvSpPr>
        <p:spPr>
          <a:noFill/>
          <a:ln w="1270" cap="rnd">
            <a:solidFill>
              <a:srgbClr val="993366"/>
            </a:solidFill>
            <a:prstDash val="sysDot"/>
          </a:ln>
        </p:spPr>
        <p:txBody>
          <a:bodyPr/>
          <a:lstStyle/>
          <a:p>
            <a:r>
              <a:rPr lang="en-US" sz="2800" dirty="0" smtClean="0">
                <a:solidFill>
                  <a:schemeClr val="tx1">
                    <a:lumMod val="50000"/>
                  </a:schemeClr>
                </a:solidFill>
              </a:rPr>
              <a:t>The Core (Foundation) of Agile</a:t>
            </a:r>
          </a:p>
        </p:txBody>
      </p:sp>
      <p:graphicFrame>
        <p:nvGraphicFramePr>
          <p:cNvPr id="5" name="Diagram 4"/>
          <p:cNvGraphicFramePr/>
          <p:nvPr/>
        </p:nvGraphicFramePr>
        <p:xfrm>
          <a:off x="2362200" y="6581001"/>
          <a:ext cx="4640566" cy="2769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10485764"/>
      </p:ext>
    </p:extLst>
  </p:cSld>
  <p:clrMapOvr>
    <a:masterClrMapping/>
  </p:clrMapOvr>
  <p:transition spd="med">
    <p:random/>
    <p:sndAc>
      <p:stSnd>
        <p:snd r:embed="rId3" name="click.wav"/>
      </p:stSnd>
    </p:sndAc>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457200"/>
            <a:ext cx="6916643" cy="1205931"/>
          </a:xfrm>
        </p:spPr>
        <p:txBody>
          <a:bodyPr>
            <a:normAutofit fontScale="90000"/>
          </a:bodyPr>
          <a:lstStyle/>
          <a:p>
            <a:r>
              <a:rPr lang="en-US" dirty="0" smtClean="0">
                <a:latin typeface="Times New Roman" pitchFamily="18" charset="0"/>
                <a:cs typeface="Times New Roman" pitchFamily="18" charset="0"/>
              </a:rPr>
              <a:t>Manifesto for Agile Software Development: Agile Manifesto</a:t>
            </a:r>
            <a:br>
              <a:rPr lang="en-US" dirty="0" smtClean="0">
                <a:latin typeface="Times New Roman" pitchFamily="18" charset="0"/>
                <a:cs typeface="Times New Roman" pitchFamily="18" charset="0"/>
              </a:rPr>
            </a:br>
            <a:r>
              <a:rPr lang="en-US" dirty="0" smtClean="0">
                <a:solidFill>
                  <a:schemeClr val="tx2"/>
                </a:solidFill>
                <a:latin typeface="Constantia" pitchFamily="18" charset="0"/>
              </a:rPr>
              <a:t>http://agilemanifesto.org/</a:t>
            </a:r>
            <a:endParaRPr lang="en-US" dirty="0" smtClean="0">
              <a:latin typeface="Times New Roman" pitchFamily="18" charset="0"/>
              <a:cs typeface="Times New Roman" pitchFamily="18" charset="0"/>
            </a:endParaRPr>
          </a:p>
        </p:txBody>
      </p:sp>
      <p:sp>
        <p:nvSpPr>
          <p:cNvPr id="9219" name="Content Placeholder 2"/>
          <p:cNvSpPr>
            <a:spLocks noGrp="1"/>
          </p:cNvSpPr>
          <p:nvPr>
            <p:ph idx="1"/>
          </p:nvPr>
        </p:nvSpPr>
        <p:spPr>
          <a:xfrm>
            <a:off x="685800" y="1981200"/>
            <a:ext cx="7772400" cy="4572000"/>
          </a:xfrm>
        </p:spPr>
        <p:txBody>
          <a:bodyPr/>
          <a:lstStyle/>
          <a:p>
            <a:pPr eaLnBrk="1" hangingPunct="1">
              <a:buNone/>
            </a:pPr>
            <a:r>
              <a:rPr lang="en-US" sz="2800" dirty="0" smtClean="0"/>
              <a:t>We are uncovering better ways of developing software by doing it and helping others do it. Through this work we have come to value: </a:t>
            </a:r>
          </a:p>
          <a:p>
            <a:pPr algn="ctr" eaLnBrk="1" hangingPunct="1">
              <a:buNone/>
            </a:pPr>
            <a:r>
              <a:rPr lang="en-US" sz="2800" dirty="0" smtClean="0">
                <a:solidFill>
                  <a:srgbClr val="C00000"/>
                </a:solidFill>
                <a:latin typeface="Times New Roman" pitchFamily="18" charset="0"/>
                <a:cs typeface="Times New Roman" pitchFamily="18" charset="0"/>
              </a:rPr>
              <a:t>Individuals and interactions over processes and tools</a:t>
            </a:r>
          </a:p>
          <a:p>
            <a:pPr algn="ctr" eaLnBrk="1" hangingPunct="1">
              <a:buNone/>
            </a:pPr>
            <a:r>
              <a:rPr lang="en-US" sz="2800" dirty="0" smtClean="0">
                <a:solidFill>
                  <a:srgbClr val="C00000"/>
                </a:solidFill>
                <a:latin typeface="Times New Roman" pitchFamily="18" charset="0"/>
                <a:cs typeface="Times New Roman" pitchFamily="18" charset="0"/>
              </a:rPr>
              <a:t>Working software over comprehensive documentation</a:t>
            </a:r>
          </a:p>
          <a:p>
            <a:pPr algn="ctr" eaLnBrk="1" hangingPunct="1">
              <a:buNone/>
            </a:pPr>
            <a:r>
              <a:rPr lang="en-US" sz="2800" dirty="0" smtClean="0">
                <a:solidFill>
                  <a:srgbClr val="C00000"/>
                </a:solidFill>
                <a:latin typeface="Times New Roman" pitchFamily="18" charset="0"/>
                <a:cs typeface="Times New Roman" pitchFamily="18" charset="0"/>
              </a:rPr>
              <a:t>Customer collaboration over contract negotiation</a:t>
            </a:r>
          </a:p>
          <a:p>
            <a:pPr algn="ctr" eaLnBrk="1" hangingPunct="1">
              <a:buNone/>
            </a:pPr>
            <a:r>
              <a:rPr lang="en-US" sz="2800" dirty="0" smtClean="0">
                <a:solidFill>
                  <a:srgbClr val="C00000"/>
                </a:solidFill>
                <a:latin typeface="Times New Roman" pitchFamily="18" charset="0"/>
                <a:cs typeface="Times New Roman" pitchFamily="18" charset="0"/>
              </a:rPr>
              <a:t>Responding to change over following a plan</a:t>
            </a:r>
          </a:p>
        </p:txBody>
      </p:sp>
      <p:pic>
        <p:nvPicPr>
          <p:cNvPr id="9222" name="Picture 5" descr="background.jpg"/>
          <p:cNvPicPr>
            <a:picLocks noChangeAspect="1"/>
          </p:cNvPicPr>
          <p:nvPr/>
        </p:nvPicPr>
        <p:blipFill>
          <a:blip r:embed="rId3" cstate="print"/>
          <a:srcRect/>
          <a:stretch>
            <a:fillRect/>
          </a:stretch>
        </p:blipFill>
        <p:spPr bwMode="auto">
          <a:xfrm>
            <a:off x="7086600" y="-1"/>
            <a:ext cx="2057400" cy="1663131"/>
          </a:xfrm>
          <a:prstGeom prst="rect">
            <a:avLst/>
          </a:prstGeom>
          <a:noFill/>
          <a:ln w="9525">
            <a:noFill/>
            <a:miter lim="800000"/>
            <a:headEnd/>
            <a:tailEnd/>
          </a:ln>
        </p:spPr>
      </p:pic>
      <p:sp>
        <p:nvSpPr>
          <p:cNvPr id="5" name="Slide Number Placeholder 4"/>
          <p:cNvSpPr>
            <a:spLocks noGrp="1"/>
          </p:cNvSpPr>
          <p:nvPr>
            <p:ph type="sldNum" sz="quarter" idx="11"/>
          </p:nvPr>
        </p:nvSpPr>
        <p:spPr/>
        <p:txBody>
          <a:bodyPr/>
          <a:lstStyle/>
          <a:p>
            <a:fld id="{C875F366-C446-4B97-B257-F362FC5B2650}" type="slidenum">
              <a:rPr lang="en-US" smtClean="0"/>
              <a:pPr/>
              <a:t>7</a:t>
            </a:fld>
            <a:endParaRPr lang="en-US"/>
          </a:p>
        </p:txBody>
      </p:sp>
    </p:spTree>
    <p:extLst>
      <p:ext uri="{BB962C8B-B14F-4D97-AF65-F5344CB8AC3E}">
        <p14:creationId xmlns:p14="http://schemas.microsoft.com/office/powerpoint/2010/main" val="3240926802"/>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4379" y="685953"/>
            <a:ext cx="7004705" cy="412039"/>
          </a:xfrm>
        </p:spPr>
        <p:txBody>
          <a:bodyPr>
            <a:normAutofit fontScale="90000"/>
          </a:bodyPr>
          <a:lstStyle/>
          <a:p>
            <a:r>
              <a:rPr lang="en-US" dirty="0" smtClean="0"/>
              <a:t>Short Exercise</a:t>
            </a:r>
            <a:endParaRPr lang="en-US" dirty="0"/>
          </a:p>
        </p:txBody>
      </p:sp>
      <p:sp>
        <p:nvSpPr>
          <p:cNvPr id="3" name="Content Placeholder 2"/>
          <p:cNvSpPr>
            <a:spLocks noGrp="1"/>
          </p:cNvSpPr>
          <p:nvPr>
            <p:ph idx="1"/>
          </p:nvPr>
        </p:nvSpPr>
        <p:spPr>
          <a:xfrm>
            <a:off x="685800" y="1219200"/>
            <a:ext cx="7772400" cy="4572000"/>
          </a:xfrm>
        </p:spPr>
        <p:txBody>
          <a:bodyPr/>
          <a:lstStyle/>
          <a:p>
            <a:r>
              <a:rPr lang="en-US" dirty="0" smtClean="0"/>
              <a:t>Fill in the Blanks:</a:t>
            </a:r>
          </a:p>
          <a:p>
            <a:endParaRPr lang="en-US" dirty="0" smtClean="0"/>
          </a:p>
          <a:p>
            <a:pPr algn="ctr" eaLnBrk="1" hangingPunct="1">
              <a:buNone/>
            </a:pPr>
            <a:r>
              <a:rPr lang="en-US" sz="2400" dirty="0" smtClean="0">
                <a:solidFill>
                  <a:srgbClr val="C00000"/>
                </a:solidFill>
                <a:latin typeface="Times New Roman" pitchFamily="18" charset="0"/>
                <a:cs typeface="Times New Roman" pitchFamily="18" charset="0"/>
              </a:rPr>
              <a:t>Individuals and ________over processes and ________</a:t>
            </a:r>
          </a:p>
          <a:p>
            <a:pPr algn="ctr" eaLnBrk="1" hangingPunct="1">
              <a:buNone/>
            </a:pPr>
            <a:endParaRPr lang="en-US" sz="2400" dirty="0" smtClean="0">
              <a:solidFill>
                <a:srgbClr val="C00000"/>
              </a:solidFill>
              <a:latin typeface="Times New Roman" pitchFamily="18" charset="0"/>
              <a:cs typeface="Times New Roman" pitchFamily="18" charset="0"/>
            </a:endParaRPr>
          </a:p>
          <a:p>
            <a:pPr algn="ctr" eaLnBrk="1" hangingPunct="1">
              <a:buNone/>
            </a:pPr>
            <a:r>
              <a:rPr lang="en-US" sz="2400" dirty="0" smtClean="0">
                <a:solidFill>
                  <a:srgbClr val="C00000"/>
                </a:solidFill>
                <a:latin typeface="Times New Roman" pitchFamily="18" charset="0"/>
                <a:cs typeface="Times New Roman" pitchFamily="18" charset="0"/>
              </a:rPr>
              <a:t>_________software over comprehensive _______________</a:t>
            </a:r>
          </a:p>
          <a:p>
            <a:pPr algn="ctr" eaLnBrk="1" hangingPunct="1">
              <a:buNone/>
            </a:pPr>
            <a:endParaRPr lang="en-US" sz="2400" dirty="0" smtClean="0">
              <a:solidFill>
                <a:srgbClr val="C00000"/>
              </a:solidFill>
              <a:latin typeface="Times New Roman" pitchFamily="18" charset="0"/>
              <a:cs typeface="Times New Roman" pitchFamily="18" charset="0"/>
            </a:endParaRPr>
          </a:p>
          <a:p>
            <a:pPr algn="ctr" eaLnBrk="1" hangingPunct="1">
              <a:buNone/>
            </a:pPr>
            <a:r>
              <a:rPr lang="en-US" sz="2400" dirty="0" smtClean="0">
                <a:solidFill>
                  <a:srgbClr val="C00000"/>
                </a:solidFill>
                <a:latin typeface="Times New Roman" pitchFamily="18" charset="0"/>
                <a:cs typeface="Times New Roman" pitchFamily="18" charset="0"/>
              </a:rPr>
              <a:t>Customer ____________ over ____________ negotiation</a:t>
            </a:r>
          </a:p>
          <a:p>
            <a:pPr algn="ctr" eaLnBrk="1" hangingPunct="1">
              <a:buNone/>
            </a:pPr>
            <a:endParaRPr lang="en-US" sz="2400" dirty="0" smtClean="0">
              <a:solidFill>
                <a:srgbClr val="C00000"/>
              </a:solidFill>
              <a:latin typeface="Times New Roman" pitchFamily="18" charset="0"/>
              <a:cs typeface="Times New Roman" pitchFamily="18" charset="0"/>
            </a:endParaRPr>
          </a:p>
          <a:p>
            <a:pPr algn="ctr" eaLnBrk="1" hangingPunct="1">
              <a:buNone/>
            </a:pPr>
            <a:r>
              <a:rPr lang="en-US" sz="2400" dirty="0" smtClean="0">
                <a:solidFill>
                  <a:srgbClr val="C00000"/>
                </a:solidFill>
                <a:latin typeface="Times New Roman" pitchFamily="18" charset="0"/>
                <a:cs typeface="Times New Roman" pitchFamily="18" charset="0"/>
              </a:rPr>
              <a:t>Responding __________ over following a_________</a:t>
            </a:r>
          </a:p>
          <a:p>
            <a:endParaRPr lang="en-US" dirty="0" smtClean="0"/>
          </a:p>
          <a:p>
            <a:endParaRPr lang="en-US" dirty="0" smtClean="0"/>
          </a:p>
          <a:p>
            <a:pPr>
              <a:buFont typeface="Arial" pitchFamily="34" charset="0"/>
              <a:buChar char="•"/>
            </a:pPr>
            <a:endParaRPr lang="en-US" dirty="0" smtClean="0"/>
          </a:p>
        </p:txBody>
      </p:sp>
      <p:pic>
        <p:nvPicPr>
          <p:cNvPr id="5" name="Picture 3"/>
          <p:cNvPicPr>
            <a:picLocks noChangeAspect="1" noChangeArrowheads="1"/>
          </p:cNvPicPr>
          <p:nvPr/>
        </p:nvPicPr>
        <p:blipFill>
          <a:blip r:embed="rId3" cstate="print"/>
          <a:srcRect/>
          <a:stretch>
            <a:fillRect/>
          </a:stretch>
        </p:blipFill>
        <p:spPr bwMode="auto">
          <a:xfrm>
            <a:off x="7010400" y="5842526"/>
            <a:ext cx="1703752" cy="1015474"/>
          </a:xfrm>
          <a:prstGeom prst="rect">
            <a:avLst/>
          </a:prstGeom>
          <a:noFill/>
          <a:ln w="9525">
            <a:noFill/>
            <a:miter lim="800000"/>
            <a:headEnd/>
            <a:tailEnd/>
          </a:ln>
          <a:effectLst/>
        </p:spPr>
      </p:pic>
      <p:sp>
        <p:nvSpPr>
          <p:cNvPr id="6" name="Slide Number Placeholder 5"/>
          <p:cNvSpPr>
            <a:spLocks noGrp="1"/>
          </p:cNvSpPr>
          <p:nvPr>
            <p:ph type="sldNum" sz="quarter" idx="11"/>
          </p:nvPr>
        </p:nvSpPr>
        <p:spPr/>
        <p:txBody>
          <a:bodyPr/>
          <a:lstStyle/>
          <a:p>
            <a:fld id="{C875F366-C446-4B97-B257-F362FC5B2650}" type="slidenum">
              <a:rPr lang="en-US" smtClean="0"/>
              <a:pPr/>
              <a:t>8</a:t>
            </a:fld>
            <a:endParaRPr lang="en-US"/>
          </a:p>
        </p:txBody>
      </p:sp>
      <p:sp>
        <p:nvSpPr>
          <p:cNvPr id="7" name="Footer Placeholder 6"/>
          <p:cNvSpPr>
            <a:spLocks noGrp="1"/>
          </p:cNvSpPr>
          <p:nvPr>
            <p:ph type="ftr" sz="quarter" idx="10"/>
          </p:nvPr>
        </p:nvSpPr>
        <p:spPr/>
        <p:txBody>
          <a:bodyPr/>
          <a:lstStyle/>
          <a:p>
            <a:r>
              <a:rPr lang="en-US" smtClean="0"/>
              <a:t>MethodScience.com, 1998-2013</a:t>
            </a:r>
            <a:endParaRPr lang="en-US" dirty="0"/>
          </a:p>
        </p:txBody>
      </p:sp>
    </p:spTree>
    <p:extLst>
      <p:ext uri="{BB962C8B-B14F-4D97-AF65-F5344CB8AC3E}">
        <p14:creationId xmlns:p14="http://schemas.microsoft.com/office/powerpoint/2010/main" val="427667260"/>
      </p:ext>
    </p:extLst>
  </p:cSld>
  <p:clrMapOvr>
    <a:masterClrMapping/>
  </p:clrMapOvr>
  <p:transition>
    <p:rand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oter Placeholder 3"/>
          <p:cNvSpPr>
            <a:spLocks noGrp="1"/>
          </p:cNvSpPr>
          <p:nvPr>
            <p:ph type="ftr" sz="quarter" idx="10"/>
          </p:nvPr>
        </p:nvSpPr>
        <p:spPr>
          <a:xfrm>
            <a:off x="457200" y="6356350"/>
            <a:ext cx="4876800" cy="365125"/>
          </a:xfrm>
        </p:spPr>
        <p:txBody>
          <a:bodyPr/>
          <a:lstStyle/>
          <a:p>
            <a:r>
              <a:rPr lang="en-US" dirty="0" smtClean="0"/>
              <a:t>Course: © </a:t>
            </a:r>
            <a:r>
              <a:rPr lang="en-US" dirty="0" err="1" smtClean="0"/>
              <a:t>MethodScience</a:t>
            </a:r>
            <a:endParaRPr lang="en-US" dirty="0"/>
          </a:p>
        </p:txBody>
      </p:sp>
      <p:sp>
        <p:nvSpPr>
          <p:cNvPr id="5" name="Rectangle 2"/>
          <p:cNvSpPr txBox="1">
            <a:spLocks noChangeArrowheads="1"/>
          </p:cNvSpPr>
          <p:nvPr/>
        </p:nvSpPr>
        <p:spPr bwMode="auto">
          <a:xfrm rot="19478696">
            <a:off x="-213914" y="992419"/>
            <a:ext cx="4572000" cy="1143000"/>
          </a:xfrm>
          <a:prstGeom prst="rect">
            <a:avLst/>
          </a:prstGeom>
          <a:noFill/>
          <a:ln w="9525">
            <a:noFill/>
            <a:prstDash val="dash"/>
            <a:miter lim="800000"/>
            <a:headEnd/>
            <a:tailEnd/>
          </a:ln>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0" cap="none" spc="0" normalizeH="0" baseline="0" noProof="0" dirty="0" smtClean="0">
                <a:ln>
                  <a:noFill/>
                </a:ln>
                <a:solidFill>
                  <a:srgbClr val="000099"/>
                </a:solidFill>
                <a:effectLst>
                  <a:outerShdw blurRad="50800" dist="38100" dir="2700000" algn="tl" rotWithShape="0">
                    <a:prstClr val="black">
                      <a:alpha val="40000"/>
                    </a:prstClr>
                  </a:outerShdw>
                </a:effectLst>
                <a:uLnTx/>
                <a:uFillTx/>
                <a:latin typeface="Cambria" pitchFamily="18" charset="0"/>
                <a:ea typeface="+mj-ea"/>
                <a:cs typeface="+mj-cs"/>
              </a:rPr>
              <a:t>Discussion, Q &amp; A,</a:t>
            </a:r>
            <a:r>
              <a:rPr kumimoji="0" lang="en-US" sz="2800" b="1" i="0" u="none" strike="noStrike" kern="0" cap="none" spc="0" normalizeH="0" noProof="0" dirty="0" smtClean="0">
                <a:ln>
                  <a:noFill/>
                </a:ln>
                <a:solidFill>
                  <a:srgbClr val="000099"/>
                </a:solidFill>
                <a:effectLst>
                  <a:outerShdw blurRad="50800" dist="38100" dir="2700000" algn="tl" rotWithShape="0">
                    <a:prstClr val="black">
                      <a:alpha val="40000"/>
                    </a:prstClr>
                  </a:outerShdw>
                </a:effectLst>
                <a:uLnTx/>
                <a:uFillTx/>
                <a:latin typeface="Cambria" pitchFamily="18" charset="0"/>
                <a:ea typeface="+mj-ea"/>
                <a:cs typeface="+mj-cs"/>
              </a:rPr>
              <a:t> Workshop</a:t>
            </a:r>
            <a:endParaRPr kumimoji="0" lang="en-US" sz="2800" b="1" i="0" u="none" strike="noStrike" kern="0" cap="none" spc="0" normalizeH="0" baseline="0" noProof="0" dirty="0">
              <a:ln>
                <a:noFill/>
              </a:ln>
              <a:solidFill>
                <a:srgbClr val="000099"/>
              </a:solidFill>
              <a:effectLst>
                <a:outerShdw blurRad="50800" dist="38100" dir="2700000" algn="tl" rotWithShape="0">
                  <a:prstClr val="black">
                    <a:alpha val="40000"/>
                  </a:prstClr>
                </a:outerShdw>
              </a:effectLst>
              <a:uLnTx/>
              <a:uFillTx/>
              <a:latin typeface="Cambria" pitchFamily="18" charset="0"/>
              <a:ea typeface="+mj-ea"/>
              <a:cs typeface="+mj-cs"/>
            </a:endParaRPr>
          </a:p>
        </p:txBody>
      </p:sp>
      <p:pic>
        <p:nvPicPr>
          <p:cNvPr id="6" name="Picture 4" descr="C:\Users\admin\AppData\Local\Microsoft\Windows\Temporary Internet Files\Content.IE5\CHGCWU8A\MCj04344110000[1].wmf"/>
          <p:cNvPicPr>
            <a:picLocks noChangeAspect="1" noChangeArrowheads="1"/>
          </p:cNvPicPr>
          <p:nvPr/>
        </p:nvPicPr>
        <p:blipFill>
          <a:blip r:embed="rId3" cstate="print"/>
          <a:srcRect/>
          <a:stretch>
            <a:fillRect/>
          </a:stretch>
        </p:blipFill>
        <p:spPr bwMode="auto">
          <a:xfrm>
            <a:off x="7289800" y="1143000"/>
            <a:ext cx="1625600" cy="1828800"/>
          </a:xfrm>
          <a:prstGeom prst="rect">
            <a:avLst/>
          </a:prstGeom>
          <a:noFill/>
        </p:spPr>
      </p:pic>
      <p:pic>
        <p:nvPicPr>
          <p:cNvPr id="7" name="Picture 9"/>
          <p:cNvPicPr>
            <a:picLocks noChangeAspect="1" noChangeArrowheads="1"/>
          </p:cNvPicPr>
          <p:nvPr/>
        </p:nvPicPr>
        <p:blipFill>
          <a:blip r:embed="rId4" cstate="print">
            <a:lum bright="49000" contrast="-62000"/>
          </a:blip>
          <a:srcRect/>
          <a:stretch>
            <a:fillRect/>
          </a:stretch>
        </p:blipFill>
        <p:spPr bwMode="auto">
          <a:xfrm>
            <a:off x="6105524" y="0"/>
            <a:ext cx="3038476" cy="1124476"/>
          </a:xfrm>
          <a:prstGeom prst="rect">
            <a:avLst/>
          </a:prstGeom>
          <a:noFill/>
          <a:ln w="9525">
            <a:noFill/>
            <a:miter lim="800000"/>
            <a:headEnd/>
            <a:tailEnd/>
          </a:ln>
        </p:spPr>
      </p:pic>
      <p:sp>
        <p:nvSpPr>
          <p:cNvPr id="8" name="Rectangle 3"/>
          <p:cNvSpPr txBox="1">
            <a:spLocks noChangeArrowheads="1"/>
          </p:cNvSpPr>
          <p:nvPr/>
        </p:nvSpPr>
        <p:spPr bwMode="auto">
          <a:xfrm>
            <a:off x="1143000" y="2438400"/>
            <a:ext cx="6400800" cy="2971800"/>
          </a:xfrm>
          <a:prstGeom prst="rect">
            <a:avLst/>
          </a:prstGeom>
          <a:noFill/>
          <a:ln w="1270" cap="rnd">
            <a:solidFill>
              <a:srgbClr val="993366"/>
            </a:solidFill>
            <a:prstDash val="sysDot"/>
            <a:miter lim="800000"/>
            <a:headEnd/>
            <a:tailEnd/>
          </a:ln>
          <a:effectLst/>
        </p:spPr>
        <p:txBody>
          <a:bodyPr vert="horz" wrap="square" lIns="91440" tIns="45720" rIns="91440" bIns="45720" numCol="1" anchor="t" anchorCtr="0" compatLnSpc="1">
            <a:prstTxWarp prst="textNoShape">
              <a:avLst/>
            </a:prstTxWarp>
          </a:bodyPr>
          <a:lstStyle/>
          <a:p>
            <a:pPr marL="514350" marR="0" lvl="0" indent="-514350" algn="l" defTabSz="914400" rtl="0" eaLnBrk="0" fontAlgn="base" latinLnBrk="0" hangingPunct="0">
              <a:lnSpc>
                <a:spcPct val="100000"/>
              </a:lnSpc>
              <a:spcBef>
                <a:spcPct val="20000"/>
              </a:spcBef>
              <a:spcAft>
                <a:spcPct val="0"/>
              </a:spcAft>
              <a:buClrTx/>
              <a:buSzTx/>
              <a:buFont typeface="+mj-lt"/>
              <a:buAutoNum type="alphaUcPeriod"/>
              <a:tabLst/>
              <a:defRPr/>
            </a:pPr>
            <a:r>
              <a:rPr lang="en-US" sz="2600" kern="0" dirty="0" smtClean="0">
                <a:solidFill>
                  <a:srgbClr val="800000"/>
                </a:solidFill>
                <a:latin typeface="Calibri" pitchFamily="34" charset="0"/>
              </a:rPr>
              <a:t>Take any ONE of the four statements of the Manifesto: and Argue FOR and AGAINST it – using Examples</a:t>
            </a:r>
          </a:p>
          <a:p>
            <a:pPr marL="514350" marR="0" lvl="0" indent="-514350" algn="l" defTabSz="914400" rtl="0" eaLnBrk="0" fontAlgn="base" latinLnBrk="0" hangingPunct="0">
              <a:lnSpc>
                <a:spcPct val="100000"/>
              </a:lnSpc>
              <a:spcBef>
                <a:spcPct val="20000"/>
              </a:spcBef>
              <a:spcAft>
                <a:spcPct val="0"/>
              </a:spcAft>
              <a:buClrTx/>
              <a:buSzTx/>
              <a:buFont typeface="+mj-lt"/>
              <a:buAutoNum type="alphaUcPeriod"/>
              <a:tabLst/>
              <a:defRPr/>
            </a:pPr>
            <a:r>
              <a:rPr lang="en-US" sz="2600" kern="0" dirty="0" smtClean="0">
                <a:solidFill>
                  <a:srgbClr val="800000"/>
                </a:solidFill>
                <a:latin typeface="Calibri" pitchFamily="34" charset="0"/>
              </a:rPr>
              <a:t>Why do you think the Agile Manifesto is so revolutionary? </a:t>
            </a:r>
          </a:p>
          <a:p>
            <a:pPr marL="514350" marR="0" lvl="0" indent="-514350" algn="l" defTabSz="914400" rtl="0" eaLnBrk="0" fontAlgn="base" latinLnBrk="0" hangingPunct="0">
              <a:lnSpc>
                <a:spcPct val="100000"/>
              </a:lnSpc>
              <a:spcBef>
                <a:spcPct val="20000"/>
              </a:spcBef>
              <a:spcAft>
                <a:spcPct val="0"/>
              </a:spcAft>
              <a:buClrTx/>
              <a:buSzTx/>
              <a:buFont typeface="+mj-lt"/>
              <a:buAutoNum type="alphaUcPeriod"/>
              <a:tabLst/>
              <a:defRPr/>
            </a:pPr>
            <a:r>
              <a:rPr lang="en-US" sz="2600" kern="0" dirty="0" smtClean="0">
                <a:solidFill>
                  <a:srgbClr val="800000"/>
                </a:solidFill>
                <a:latin typeface="Calibri" pitchFamily="34" charset="0"/>
              </a:rPr>
              <a:t>What change you would have suggested if you were one of the Signatory to the </a:t>
            </a:r>
            <a:r>
              <a:rPr lang="en-US" sz="2600" kern="0" dirty="0" err="1" smtClean="0">
                <a:solidFill>
                  <a:srgbClr val="800000"/>
                </a:solidFill>
                <a:latin typeface="Calibri" pitchFamily="34" charset="0"/>
              </a:rPr>
              <a:t>Manifesot</a:t>
            </a:r>
            <a:r>
              <a:rPr lang="en-US" sz="2600" kern="0" dirty="0" smtClean="0">
                <a:solidFill>
                  <a:srgbClr val="800000"/>
                </a:solidFill>
                <a:latin typeface="Calibri" pitchFamily="34" charset="0"/>
              </a:rPr>
              <a:t>? </a:t>
            </a:r>
          </a:p>
        </p:txBody>
      </p:sp>
      <p:sp>
        <p:nvSpPr>
          <p:cNvPr id="9" name="Slide Number Placeholder 8"/>
          <p:cNvSpPr>
            <a:spLocks noGrp="1"/>
          </p:cNvSpPr>
          <p:nvPr>
            <p:ph type="sldNum" sz="quarter" idx="11"/>
          </p:nvPr>
        </p:nvSpPr>
        <p:spPr/>
        <p:txBody>
          <a:bodyPr/>
          <a:lstStyle/>
          <a:p>
            <a:fld id="{C875F366-C446-4B97-B257-F362FC5B2650}" type="slidenum">
              <a:rPr lang="en-US" smtClean="0"/>
              <a:pPr/>
              <a:t>9</a:t>
            </a:fld>
            <a:endParaRPr lang="en-US"/>
          </a:p>
        </p:txBody>
      </p:sp>
    </p:spTree>
    <p:extLst>
      <p:ext uri="{BB962C8B-B14F-4D97-AF65-F5344CB8AC3E}">
        <p14:creationId xmlns:p14="http://schemas.microsoft.com/office/powerpoint/2010/main" val="331465047"/>
      </p:ext>
    </p:extLst>
  </p:cSld>
  <p:clrMapOvr>
    <a:masterClrMapping/>
  </p:clrMapOvr>
  <p:transition>
    <p:sndAc>
      <p:stSnd>
        <p:snd r:embed="rId2" name="click.wav"/>
      </p:stSnd>
    </p:sndAc>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972</TotalTime>
  <Words>1373</Words>
  <Application>Microsoft Office PowerPoint</Application>
  <PresentationFormat>On-screen Show (4:3)</PresentationFormat>
  <Paragraphs>177</Paragraphs>
  <Slides>42</Slides>
  <Notes>17</Notes>
  <HiddenSlides>0</HiddenSlides>
  <MMClips>1</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54" baseType="lpstr">
      <vt:lpstr>MS PGothic</vt:lpstr>
      <vt:lpstr>MS PGothic</vt:lpstr>
      <vt:lpstr>Arial</vt:lpstr>
      <vt:lpstr>Book Antiqua</vt:lpstr>
      <vt:lpstr>Calibri</vt:lpstr>
      <vt:lpstr>Cambria</vt:lpstr>
      <vt:lpstr>Constantia</vt:lpstr>
      <vt:lpstr>Copperplate Gothic Bold</vt:lpstr>
      <vt:lpstr>Times New Roman</vt:lpstr>
      <vt:lpstr>Wingdings</vt:lpstr>
      <vt:lpstr>Office Theme</vt:lpstr>
      <vt:lpstr>Clip</vt:lpstr>
      <vt:lpstr>Week- 5 Agile Methods  Manifesto; Values; Principles;   Dr. Bhuvan UNHELKAR IT Faculty, College Of Business; Office: C225; bunhelkar@sar.usf.edu; 941-359-4654  </vt:lpstr>
      <vt:lpstr>Agenda</vt:lpstr>
      <vt:lpstr>Agenda-2 (Based on the Book)</vt:lpstr>
      <vt:lpstr>Sub-Module  What Comprises Agile? </vt:lpstr>
      <vt:lpstr>PowerPoint Presentation</vt:lpstr>
      <vt:lpstr>Sub-Module  The Agile Manifesto</vt:lpstr>
      <vt:lpstr>Manifesto for Agile Software Development: Agile Manifesto http://agilemanifesto.org/</vt:lpstr>
      <vt:lpstr>Short Exercise</vt:lpstr>
      <vt:lpstr>PowerPoint Presentation</vt:lpstr>
      <vt:lpstr>The “Agile Triangle”</vt:lpstr>
      <vt:lpstr>Sub-Module  Agile Values</vt:lpstr>
      <vt:lpstr>PowerPoint Presentation</vt:lpstr>
      <vt:lpstr>PowerPoint Presentation</vt:lpstr>
      <vt:lpstr>PowerPoint Presentation</vt:lpstr>
      <vt:lpstr>Sub-Module  Agile Principles</vt:lpstr>
      <vt:lpstr>PowerPoint Presentation</vt:lpstr>
      <vt:lpstr>PowerPoint Presentation</vt:lpstr>
      <vt:lpstr>PowerPoint Presentation</vt:lpstr>
      <vt:lpstr>PowerPoint Presentation</vt:lpstr>
      <vt:lpstr>PowerPoint Presentation</vt:lpstr>
      <vt:lpstr>Sub-Module  A Practical Agile Manifesto</vt:lpstr>
      <vt:lpstr>PowerPoint Presentation</vt:lpstr>
      <vt:lpstr>PowerPoint Presentation</vt:lpstr>
      <vt:lpstr>PowerPoint Presentation</vt:lpstr>
      <vt:lpstr>Sub-Module  What is Scrum?</vt:lpstr>
      <vt:lpstr>What is Scrum?</vt:lpstr>
      <vt:lpstr>Origins of Scrum</vt:lpstr>
      <vt:lpstr>Agile v/s Scrum</vt:lpstr>
      <vt:lpstr>Review Figure 2.5:  (We are going to discuss Scrum in great detail in subsequent lectures)</vt:lpstr>
      <vt:lpstr>Video Intro to Scrum (in 9 mins by Hameed Shojaee)</vt:lpstr>
      <vt:lpstr>PowerPoint Presentation</vt:lpstr>
      <vt:lpstr>Sub-Module  Lean  </vt:lpstr>
      <vt:lpstr>PowerPoint Presentation</vt:lpstr>
      <vt:lpstr>Lean and Kaizen</vt:lpstr>
      <vt:lpstr>Sub-Module  Kaizen &amp; the Kanban Board  </vt:lpstr>
      <vt:lpstr>What is Kaizen?</vt:lpstr>
      <vt:lpstr>Kaizen Elements (We will repeat this once again later in the Course – when we build a Wall)</vt:lpstr>
      <vt:lpstr>Sub-Module  Scalable Agile Framework (SAFe)   </vt:lpstr>
      <vt:lpstr>http://www.scaledagileframework.com/</vt:lpstr>
      <vt:lpstr>Sub-Module  Disciplined Agile Delivery (DAD)  </vt:lpstr>
      <vt:lpstr>http://www.disciplinedagiledelivery.com/</vt:lpstr>
      <vt:lpstr>Conclusions &amp; Future Directions</vt:lpstr>
    </vt:vector>
  </TitlesOfParts>
  <Company>University of South Florida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Schrock, Krista</dc:creator>
  <cp:lastModifiedBy>Unhelkar, Bhuvanesh</cp:lastModifiedBy>
  <cp:revision>63</cp:revision>
  <dcterms:created xsi:type="dcterms:W3CDTF">2016-11-03T19:14:05Z</dcterms:created>
  <dcterms:modified xsi:type="dcterms:W3CDTF">2018-09-20T01:27:05Z</dcterms:modified>
</cp:coreProperties>
</file>